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66" d="100"/>
          <a:sy n="66" d="100"/>
        </p:scale>
        <p:origin x="-151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63975-B6B6-4597-9290-E17432822B69}" type="datetimeFigureOut">
              <a:rPr lang="en-IN" smtClean="0"/>
              <a:pPr/>
              <a:t>08-04-2012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4E7B67-0024-4BD7-A841-811B33C81BA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3975-B6B6-4597-9290-E17432822B69}" type="datetimeFigureOut">
              <a:rPr lang="en-IN" smtClean="0"/>
              <a:pPr/>
              <a:t>08-04-2012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E7B67-0024-4BD7-A841-811B33C81BA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4.gif"/><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16.gif"/><Relationship Id="rId4" Type="http://schemas.openxmlformats.org/officeDocument/2006/relationships/image" Target="../media/image10.jpeg"/><Relationship Id="rId9"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hcltech.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cl.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11562" y="1196752"/>
          <a:ext cx="7920876" cy="4608510"/>
        </p:xfrm>
        <a:graphic>
          <a:graphicData uri="http://schemas.openxmlformats.org/drawingml/2006/table">
            <a:tbl>
              <a:tblPr/>
              <a:tblGrid>
                <a:gridCol w="1320146"/>
                <a:gridCol w="1320146"/>
                <a:gridCol w="1320146"/>
                <a:gridCol w="1320146"/>
                <a:gridCol w="1320146"/>
                <a:gridCol w="1320146"/>
              </a:tblGrid>
              <a:tr h="621783">
                <a:tc>
                  <a:txBody>
                    <a:bodyPr/>
                    <a:lstStyle/>
                    <a:p>
                      <a:pPr algn="l" fontAlgn="b"/>
                      <a:r>
                        <a:rPr lang="en-IN" sz="1700" b="1" dirty="0"/>
                        <a:t> </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5F5F5"/>
                    </a:solidFill>
                  </a:tcPr>
                </a:tc>
                <a:tc>
                  <a:txBody>
                    <a:bodyPr/>
                    <a:lstStyle/>
                    <a:p>
                      <a:pPr algn="r" fontAlgn="b"/>
                      <a:r>
                        <a:rPr lang="en-IN" sz="1700" b="1" dirty="0"/>
                        <a:t>Jun ' 11</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5F5F5"/>
                    </a:solidFill>
                  </a:tcPr>
                </a:tc>
                <a:tc>
                  <a:txBody>
                    <a:bodyPr/>
                    <a:lstStyle/>
                    <a:p>
                      <a:pPr algn="r" fontAlgn="b"/>
                      <a:r>
                        <a:rPr lang="en-IN" sz="1700" b="1"/>
                        <a:t>Jun ' 10</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5F5F5"/>
                    </a:solidFill>
                  </a:tcPr>
                </a:tc>
                <a:tc>
                  <a:txBody>
                    <a:bodyPr/>
                    <a:lstStyle/>
                    <a:p>
                      <a:pPr algn="r" fontAlgn="b"/>
                      <a:r>
                        <a:rPr lang="en-IN" sz="1700" b="1"/>
                        <a:t>Jun ' 09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5F5F5"/>
                    </a:solidFill>
                  </a:tcPr>
                </a:tc>
                <a:tc>
                  <a:txBody>
                    <a:bodyPr/>
                    <a:lstStyle/>
                    <a:p>
                      <a:pPr algn="r" fontAlgn="b"/>
                      <a:r>
                        <a:rPr lang="en-IN" sz="1700" b="1"/>
                        <a:t>Jun ' 08</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5F5F5"/>
                    </a:solidFill>
                  </a:tcPr>
                </a:tc>
                <a:tc>
                  <a:txBody>
                    <a:bodyPr/>
                    <a:lstStyle/>
                    <a:p>
                      <a:pPr algn="r" fontAlgn="b"/>
                      <a:r>
                        <a:rPr lang="en-IN" sz="1700" b="1"/>
                        <a:t>Jun ' 07</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5F5F5"/>
                    </a:solidFill>
                  </a:tcPr>
                </a:tc>
              </a:tr>
              <a:tr h="621783">
                <a:tc>
                  <a:txBody>
                    <a:bodyPr/>
                    <a:lstStyle/>
                    <a:p>
                      <a:pPr fontAlgn="b"/>
                      <a:r>
                        <a:rPr lang="en-IN" sz="1700"/>
                        <a:t>Sales</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6,794.48</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5,078.76</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4,675.09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4,615.39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3,768.62</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1060689">
                <a:tc>
                  <a:txBody>
                    <a:bodyPr/>
                    <a:lstStyle/>
                    <a:p>
                      <a:pPr fontAlgn="b"/>
                      <a:r>
                        <a:rPr lang="en-IN" sz="1700"/>
                        <a:t>Operating profit</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1,516.37</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1,365.16</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1,208.09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941.79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929.45</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621783">
                <a:tc>
                  <a:txBody>
                    <a:bodyPr/>
                    <a:lstStyle/>
                    <a:p>
                      <a:pPr fontAlgn="b"/>
                      <a:r>
                        <a:rPr lang="en-IN" sz="1700"/>
                        <a:t>Interest</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101.39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101.36</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28.09</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19.07</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12.97</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1060689">
                <a:tc>
                  <a:txBody>
                    <a:bodyPr/>
                    <a:lstStyle/>
                    <a:p>
                      <a:pPr fontAlgn="b"/>
                      <a:r>
                        <a:rPr lang="en-IN" sz="1700"/>
                        <a:t>Gross profit</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1,581.25</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1,426.85</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1,445.81</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1,093.12</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r" fontAlgn="b"/>
                      <a:r>
                        <a:rPr lang="en-IN" sz="1700"/>
                        <a:t>1,355.90</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621783">
                <a:tc>
                  <a:txBody>
                    <a:bodyPr/>
                    <a:lstStyle/>
                    <a:p>
                      <a:pPr fontAlgn="b"/>
                      <a:r>
                        <a:rPr lang="en-IN" sz="1700"/>
                        <a:t>EPS (Rs)</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F5F5"/>
                    </a:solidFill>
                  </a:tcPr>
                </a:tc>
                <a:tc>
                  <a:txBody>
                    <a:bodyPr/>
                    <a:lstStyle/>
                    <a:p>
                      <a:pPr algn="r" fontAlgn="b"/>
                      <a:r>
                        <a:rPr lang="en-IN" sz="1700"/>
                        <a:t>17.40</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F5F5"/>
                    </a:solidFill>
                  </a:tcPr>
                </a:tc>
                <a:tc>
                  <a:txBody>
                    <a:bodyPr/>
                    <a:lstStyle/>
                    <a:p>
                      <a:pPr algn="r" fontAlgn="b"/>
                      <a:r>
                        <a:rPr lang="en-IN" sz="1700"/>
                        <a:t>15.57</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F5F5"/>
                    </a:solidFill>
                  </a:tcPr>
                </a:tc>
                <a:tc>
                  <a:txBody>
                    <a:bodyPr/>
                    <a:lstStyle/>
                    <a:p>
                      <a:pPr algn="r" fontAlgn="b"/>
                      <a:r>
                        <a:rPr lang="en-IN" sz="1700"/>
                        <a:t>14.88</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F5F5"/>
                    </a:solidFill>
                  </a:tcPr>
                </a:tc>
                <a:tc>
                  <a:txBody>
                    <a:bodyPr/>
                    <a:lstStyle/>
                    <a:p>
                      <a:pPr algn="r" fontAlgn="b"/>
                      <a:r>
                        <a:rPr lang="en-IN" sz="1700"/>
                        <a:t>11.72</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F5F5"/>
                    </a:solidFill>
                  </a:tcPr>
                </a:tc>
                <a:tc>
                  <a:txBody>
                    <a:bodyPr/>
                    <a:lstStyle/>
                    <a:p>
                      <a:pPr algn="r" fontAlgn="b"/>
                      <a:r>
                        <a:rPr lang="en-IN" sz="1700" dirty="0"/>
                        <a:t>16.60</a:t>
                      </a:r>
                    </a:p>
                  </a:txBody>
                  <a:tcPr marL="54591" marR="54591" marT="54591" marB="54591" anchor="b">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F5F5"/>
                    </a:solidFill>
                  </a:tcPr>
                </a:tc>
              </a:tr>
            </a:tbl>
          </a:graphicData>
        </a:graphic>
      </p:graphicFrame>
      <p:sp>
        <p:nvSpPr>
          <p:cNvPr id="4" name="TextBox 3"/>
          <p:cNvSpPr txBox="1"/>
          <p:nvPr/>
        </p:nvSpPr>
        <p:spPr>
          <a:xfrm>
            <a:off x="0" y="260648"/>
            <a:ext cx="5328592" cy="461665"/>
          </a:xfrm>
          <a:prstGeom prst="rect">
            <a:avLst/>
          </a:prstGeom>
          <a:noFill/>
        </p:spPr>
        <p:txBody>
          <a:bodyPr wrap="square" rtlCol="0">
            <a:spAutoFit/>
          </a:bodyPr>
          <a:lstStyle/>
          <a:p>
            <a:r>
              <a:rPr lang="en-US" sz="2400" b="1" dirty="0" smtClean="0">
                <a:solidFill>
                  <a:srgbClr val="FF0000"/>
                </a:solidFill>
              </a:rPr>
              <a:t>Annual Results in brief…. (in </a:t>
            </a:r>
            <a:r>
              <a:rPr lang="en-US" sz="2400" b="1" dirty="0" err="1" smtClean="0">
                <a:solidFill>
                  <a:srgbClr val="FF0000"/>
                </a:solidFill>
              </a:rPr>
              <a:t>crores</a:t>
            </a:r>
            <a:r>
              <a:rPr lang="en-US" sz="2400" b="1" dirty="0" smtClean="0">
                <a:solidFill>
                  <a:srgbClr val="FF0000"/>
                </a:solidFill>
              </a:rPr>
              <a:t>)</a:t>
            </a:r>
            <a:endParaRPr lang="en-IN" sz="24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968552" cy="584775"/>
          </a:xfrm>
          <a:prstGeom prst="rect">
            <a:avLst/>
          </a:prstGeom>
          <a:noFill/>
        </p:spPr>
        <p:txBody>
          <a:bodyPr wrap="square" rtlCol="0">
            <a:spAutoFit/>
          </a:bodyPr>
          <a:lstStyle/>
          <a:p>
            <a:r>
              <a:rPr lang="en-US" sz="3200" b="1" dirty="0" smtClean="0">
                <a:solidFill>
                  <a:srgbClr val="FF0000"/>
                </a:solidFill>
              </a:rPr>
              <a:t>Annual sales data….</a:t>
            </a:r>
            <a:endParaRPr lang="en-IN" sz="3200" b="1" dirty="0">
              <a:solidFill>
                <a:srgbClr val="FF0000"/>
              </a:solidFill>
            </a:endParaRPr>
          </a:p>
        </p:txBody>
      </p:sp>
      <p:sp>
        <p:nvSpPr>
          <p:cNvPr id="3" name="Rectangle 2"/>
          <p:cNvSpPr/>
          <p:nvPr/>
        </p:nvSpPr>
        <p:spPr>
          <a:xfrm>
            <a:off x="0" y="1196752"/>
            <a:ext cx="9144000" cy="4801314"/>
          </a:xfrm>
          <a:prstGeom prst="rect">
            <a:avLst/>
          </a:prstGeom>
        </p:spPr>
        <p:txBody>
          <a:bodyPr wrap="square">
            <a:spAutoFit/>
          </a:bodyPr>
          <a:lstStyle/>
          <a:p>
            <a:r>
              <a:rPr lang="en-IN" b="1" dirty="0" smtClean="0"/>
              <a:t>Product Name	</a:t>
            </a:r>
            <a:r>
              <a:rPr lang="en-IN" b="1" dirty="0" smtClean="0"/>
              <a:t>  Year</a:t>
            </a:r>
            <a:r>
              <a:rPr lang="en-IN" b="1" dirty="0" smtClean="0"/>
              <a:t>	Month	</a:t>
            </a:r>
            <a:r>
              <a:rPr lang="en-IN" b="1" dirty="0" smtClean="0"/>
              <a:t>       Sales Qty.</a:t>
            </a:r>
            <a:r>
              <a:rPr lang="en-IN" b="1" dirty="0" smtClean="0"/>
              <a:t>	</a:t>
            </a:r>
            <a:r>
              <a:rPr lang="en-IN" b="1" dirty="0" smtClean="0"/>
              <a:t> </a:t>
            </a:r>
            <a:r>
              <a:rPr lang="en-IN" b="1" dirty="0" smtClean="0"/>
              <a:t>              </a:t>
            </a:r>
            <a:r>
              <a:rPr lang="en-IN" b="1" dirty="0" smtClean="0"/>
              <a:t>Sales Value               % </a:t>
            </a:r>
            <a:r>
              <a:rPr lang="en-IN" b="1" dirty="0" smtClean="0"/>
              <a:t>of STO</a:t>
            </a:r>
          </a:p>
          <a:p>
            <a:endParaRPr lang="en-IN" dirty="0" smtClean="0"/>
          </a:p>
          <a:p>
            <a:r>
              <a:rPr lang="en-IN" dirty="0" smtClean="0"/>
              <a:t>Income from </a:t>
            </a:r>
          </a:p>
          <a:p>
            <a:r>
              <a:rPr lang="en-IN" dirty="0" smtClean="0"/>
              <a:t>Software Services	 2011	   06	        0.00	                        	66108.00		97.30</a:t>
            </a:r>
          </a:p>
          <a:p>
            <a:endParaRPr lang="en-IN" dirty="0" smtClean="0"/>
          </a:p>
          <a:p>
            <a:r>
              <a:rPr lang="en-IN" dirty="0" smtClean="0"/>
              <a:t>Software Licenses </a:t>
            </a:r>
          </a:p>
          <a:p>
            <a:r>
              <a:rPr lang="en-IN" dirty="0" smtClean="0"/>
              <a:t>(Unlimited Users)	</a:t>
            </a:r>
            <a:r>
              <a:rPr lang="en-IN" dirty="0" smtClean="0"/>
              <a:t> 2011</a:t>
            </a:r>
            <a:r>
              <a:rPr lang="en-IN" dirty="0" smtClean="0"/>
              <a:t>	    06	        0.00			606.90		0.89</a:t>
            </a:r>
          </a:p>
          <a:p>
            <a:endParaRPr lang="en-IN" dirty="0" smtClean="0"/>
          </a:p>
          <a:p>
            <a:r>
              <a:rPr lang="en-IN" dirty="0" smtClean="0"/>
              <a:t>Others		</a:t>
            </a:r>
            <a:r>
              <a:rPr lang="en-IN" dirty="0" smtClean="0"/>
              <a:t> 2011</a:t>
            </a:r>
            <a:r>
              <a:rPr lang="en-IN" dirty="0" smtClean="0"/>
              <a:t>	     06	        183666.00	                  464.00	                 0.68</a:t>
            </a:r>
          </a:p>
          <a:p>
            <a:endParaRPr lang="en-IN" dirty="0" smtClean="0"/>
          </a:p>
          <a:p>
            <a:r>
              <a:rPr lang="en-IN" dirty="0" smtClean="0"/>
              <a:t>Routers		</a:t>
            </a:r>
            <a:r>
              <a:rPr lang="en-IN" dirty="0" smtClean="0"/>
              <a:t> 2011</a:t>
            </a:r>
            <a:r>
              <a:rPr lang="en-IN" dirty="0" smtClean="0"/>
              <a:t>	     06	         943.00	                  </a:t>
            </a:r>
            <a:r>
              <a:rPr lang="en-IN" dirty="0" smtClean="0"/>
              <a:t>319.50</a:t>
            </a:r>
            <a:r>
              <a:rPr lang="en-IN" dirty="0" smtClean="0"/>
              <a:t>	                  0.47</a:t>
            </a:r>
          </a:p>
          <a:p>
            <a:endParaRPr lang="en-IN" dirty="0" smtClean="0"/>
          </a:p>
          <a:p>
            <a:r>
              <a:rPr lang="en-IN" dirty="0" smtClean="0"/>
              <a:t>Switches		</a:t>
            </a:r>
            <a:r>
              <a:rPr lang="en-IN" dirty="0" smtClean="0"/>
              <a:t> 2011</a:t>
            </a:r>
            <a:r>
              <a:rPr lang="en-IN" dirty="0" smtClean="0"/>
              <a:t>	      06	         506.00	                   </a:t>
            </a:r>
            <a:r>
              <a:rPr lang="en-IN" dirty="0" smtClean="0"/>
              <a:t>193.30</a:t>
            </a:r>
            <a:r>
              <a:rPr lang="en-IN" dirty="0" smtClean="0"/>
              <a:t>	                  0.28</a:t>
            </a:r>
          </a:p>
          <a:p>
            <a:endParaRPr lang="en-IN" dirty="0" smtClean="0"/>
          </a:p>
          <a:p>
            <a:r>
              <a:rPr lang="en-IN" dirty="0" smtClean="0"/>
              <a:t>Servers		</a:t>
            </a:r>
            <a:r>
              <a:rPr lang="en-IN" dirty="0" smtClean="0"/>
              <a:t> 2011</a:t>
            </a:r>
            <a:r>
              <a:rPr lang="en-IN" dirty="0" smtClean="0"/>
              <a:t>	      06	         463.00	                 </a:t>
            </a:r>
            <a:r>
              <a:rPr lang="en-IN" dirty="0" smtClean="0"/>
              <a:t>  </a:t>
            </a:r>
            <a:r>
              <a:rPr lang="en-IN" dirty="0" smtClean="0"/>
              <a:t>145.60	                  0.21</a:t>
            </a:r>
          </a:p>
          <a:p>
            <a:endParaRPr lang="en-IN" dirty="0" smtClean="0"/>
          </a:p>
          <a:p>
            <a:r>
              <a:rPr lang="en-IN" dirty="0" smtClean="0"/>
              <a:t>Storage Devices      </a:t>
            </a:r>
            <a:r>
              <a:rPr lang="en-IN" dirty="0" smtClean="0"/>
              <a:t>  2011</a:t>
            </a:r>
            <a:r>
              <a:rPr lang="en-IN" dirty="0" smtClean="0"/>
              <a:t>	      06	         17.00	                 </a:t>
            </a:r>
            <a:r>
              <a:rPr lang="en-IN" dirty="0" smtClean="0"/>
              <a:t>  </a:t>
            </a:r>
            <a:r>
              <a:rPr lang="en-IN" dirty="0" smtClean="0"/>
              <a:t>107.50	                   0.16</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ique-market-position.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1763382" y="2967335"/>
            <a:ext cx="5617243" cy="923330"/>
          </a:xfrm>
          <a:prstGeom prst="rect">
            <a:avLst/>
          </a:prstGeom>
          <a:noFill/>
        </p:spPr>
        <p:txBody>
          <a:bodyPr wrap="none" lIns="91440" tIns="45720" rIns="91440" bIns="45720">
            <a:spAutoFit/>
          </a:bodyPr>
          <a:lstStyle/>
          <a:p>
            <a:pPr algn="ctr"/>
            <a:r>
              <a:rPr lang="en-US" sz="5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MARKET POSITION</a:t>
            </a:r>
            <a:endParaRPr lang="en-US" sz="5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7200800" cy="523220"/>
          </a:xfrm>
          <a:prstGeom prst="rect">
            <a:avLst/>
          </a:prstGeom>
          <a:noFill/>
        </p:spPr>
        <p:txBody>
          <a:bodyPr wrap="square" rtlCol="0">
            <a:spAutoFit/>
          </a:bodyPr>
          <a:lstStyle/>
          <a:p>
            <a:r>
              <a:rPr lang="en-US" sz="2800" b="1" dirty="0" smtClean="0">
                <a:solidFill>
                  <a:srgbClr val="FF0000"/>
                </a:solidFill>
              </a:rPr>
              <a:t>COMPETITIVE POSITION OF THE COMPANY…</a:t>
            </a:r>
            <a:endParaRPr lang="en-IN" sz="2800" b="1" dirty="0">
              <a:solidFill>
                <a:srgbClr val="FF0000"/>
              </a:solidFill>
            </a:endParaRPr>
          </a:p>
        </p:txBody>
      </p:sp>
      <p:pic>
        <p:nvPicPr>
          <p:cNvPr id="3" name="Picture 2" descr="HCL Technologies Competition  HCL Tech Comparison with Competitors.png"/>
          <p:cNvPicPr>
            <a:picLocks noChangeAspect="1"/>
          </p:cNvPicPr>
          <p:nvPr/>
        </p:nvPicPr>
        <p:blipFill>
          <a:blip r:embed="rId2" cstate="print"/>
          <a:stretch>
            <a:fillRect/>
          </a:stretch>
        </p:blipFill>
        <p:spPr>
          <a:xfrm>
            <a:off x="0" y="620688"/>
            <a:ext cx="9144000" cy="511256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23220"/>
          </a:xfrm>
          <a:prstGeom prst="rect">
            <a:avLst/>
          </a:prstGeom>
          <a:noFill/>
        </p:spPr>
        <p:txBody>
          <a:bodyPr wrap="square" rtlCol="0">
            <a:spAutoFit/>
          </a:bodyPr>
          <a:lstStyle/>
          <a:p>
            <a:r>
              <a:rPr lang="en-US" sz="2800" b="1" dirty="0" smtClean="0">
                <a:solidFill>
                  <a:srgbClr val="FF0000"/>
                </a:solidFill>
              </a:rPr>
              <a:t>PARTNERS ANSD COMPANY ALLIANCES OF HCL TECH. LTD.</a:t>
            </a:r>
            <a:endParaRPr lang="en-IN" sz="2800" b="1" dirty="0">
              <a:solidFill>
                <a:srgbClr val="FF0000"/>
              </a:solidFill>
            </a:endParaRPr>
          </a:p>
        </p:txBody>
      </p:sp>
      <p:pic>
        <p:nvPicPr>
          <p:cNvPr id="10" name="Picture 9" descr="200px-HP_D_B_RGB_72_MX+space.png"/>
          <p:cNvPicPr>
            <a:picLocks noChangeAspect="1"/>
          </p:cNvPicPr>
          <p:nvPr/>
        </p:nvPicPr>
        <p:blipFill>
          <a:blip r:embed="rId2" cstate="print"/>
          <a:stretch>
            <a:fillRect/>
          </a:stretch>
        </p:blipFill>
        <p:spPr>
          <a:xfrm>
            <a:off x="683568" y="836712"/>
            <a:ext cx="1413857" cy="1336095"/>
          </a:xfrm>
          <a:prstGeom prst="rect">
            <a:avLst/>
          </a:prstGeom>
        </p:spPr>
      </p:pic>
      <p:pic>
        <p:nvPicPr>
          <p:cNvPr id="11" name="Picture 10" descr="50507_113897213765_5887761_n.jpg"/>
          <p:cNvPicPr>
            <a:picLocks noChangeAspect="1"/>
          </p:cNvPicPr>
          <p:nvPr/>
        </p:nvPicPr>
        <p:blipFill>
          <a:blip r:embed="rId3" cstate="print"/>
          <a:stretch>
            <a:fillRect/>
          </a:stretch>
        </p:blipFill>
        <p:spPr>
          <a:xfrm>
            <a:off x="3131840" y="692696"/>
            <a:ext cx="1828800" cy="1828800"/>
          </a:xfrm>
          <a:prstGeom prst="rect">
            <a:avLst/>
          </a:prstGeom>
        </p:spPr>
      </p:pic>
      <p:pic>
        <p:nvPicPr>
          <p:cNvPr id="12" name="Picture 11" descr="BMC_Software_Logo.jpg"/>
          <p:cNvPicPr>
            <a:picLocks noChangeAspect="1"/>
          </p:cNvPicPr>
          <p:nvPr/>
        </p:nvPicPr>
        <p:blipFill>
          <a:blip r:embed="rId4" cstate="print"/>
          <a:stretch>
            <a:fillRect/>
          </a:stretch>
        </p:blipFill>
        <p:spPr>
          <a:xfrm>
            <a:off x="1979712" y="3068960"/>
            <a:ext cx="4492752" cy="1481328"/>
          </a:xfrm>
          <a:prstGeom prst="rect">
            <a:avLst/>
          </a:prstGeom>
        </p:spPr>
      </p:pic>
      <p:pic>
        <p:nvPicPr>
          <p:cNvPr id="13" name="Picture 12" descr="emc_logo.jpg"/>
          <p:cNvPicPr>
            <a:picLocks noChangeAspect="1"/>
          </p:cNvPicPr>
          <p:nvPr/>
        </p:nvPicPr>
        <p:blipFill>
          <a:blip r:embed="rId5" cstate="print"/>
          <a:stretch>
            <a:fillRect/>
          </a:stretch>
        </p:blipFill>
        <p:spPr>
          <a:xfrm>
            <a:off x="6016752" y="2204864"/>
            <a:ext cx="3127248" cy="1527048"/>
          </a:xfrm>
          <a:prstGeom prst="rect">
            <a:avLst/>
          </a:prstGeom>
        </p:spPr>
      </p:pic>
      <p:pic>
        <p:nvPicPr>
          <p:cNvPr id="14" name="Picture 13" descr="IBM.jpg"/>
          <p:cNvPicPr>
            <a:picLocks noChangeAspect="1"/>
          </p:cNvPicPr>
          <p:nvPr/>
        </p:nvPicPr>
        <p:blipFill>
          <a:blip r:embed="rId6" cstate="print"/>
          <a:stretch>
            <a:fillRect/>
          </a:stretch>
        </p:blipFill>
        <p:spPr>
          <a:xfrm>
            <a:off x="323528" y="3356992"/>
            <a:ext cx="1391313" cy="1044327"/>
          </a:xfrm>
          <a:prstGeom prst="rect">
            <a:avLst/>
          </a:prstGeom>
        </p:spPr>
      </p:pic>
      <p:pic>
        <p:nvPicPr>
          <p:cNvPr id="15" name="Picture 14" descr="microsoft.png"/>
          <p:cNvPicPr>
            <a:picLocks noChangeAspect="1"/>
          </p:cNvPicPr>
          <p:nvPr/>
        </p:nvPicPr>
        <p:blipFill>
          <a:blip r:embed="rId7" cstate="print"/>
          <a:stretch>
            <a:fillRect/>
          </a:stretch>
        </p:blipFill>
        <p:spPr>
          <a:xfrm>
            <a:off x="6507517" y="4919697"/>
            <a:ext cx="2636483" cy="1938303"/>
          </a:xfrm>
          <a:prstGeom prst="rect">
            <a:avLst/>
          </a:prstGeom>
        </p:spPr>
      </p:pic>
      <p:pic>
        <p:nvPicPr>
          <p:cNvPr id="16" name="Picture 15" descr="sap_logo.gif"/>
          <p:cNvPicPr>
            <a:picLocks noChangeAspect="1"/>
          </p:cNvPicPr>
          <p:nvPr/>
        </p:nvPicPr>
        <p:blipFill>
          <a:blip r:embed="rId8" cstate="print"/>
          <a:stretch>
            <a:fillRect/>
          </a:stretch>
        </p:blipFill>
        <p:spPr>
          <a:xfrm>
            <a:off x="611560" y="5229200"/>
            <a:ext cx="1995131" cy="1036712"/>
          </a:xfrm>
          <a:prstGeom prst="rect">
            <a:avLst/>
          </a:prstGeom>
        </p:spPr>
      </p:pic>
      <p:pic>
        <p:nvPicPr>
          <p:cNvPr id="17" name="Picture 16" descr="CA_logo_icai.209120046-300x228.jpg"/>
          <p:cNvPicPr>
            <a:picLocks noChangeAspect="1"/>
          </p:cNvPicPr>
          <p:nvPr/>
        </p:nvPicPr>
        <p:blipFill>
          <a:blip r:embed="rId9" cstate="print"/>
          <a:stretch>
            <a:fillRect/>
          </a:stretch>
        </p:blipFill>
        <p:spPr>
          <a:xfrm>
            <a:off x="3635896" y="4693460"/>
            <a:ext cx="2425452" cy="1843344"/>
          </a:xfrm>
          <a:prstGeom prst="rect">
            <a:avLst/>
          </a:prstGeom>
        </p:spPr>
      </p:pic>
      <p:pic>
        <p:nvPicPr>
          <p:cNvPr id="18" name="Picture 17" descr="TIBCO_Software_Inc_-logo-9A96F09B00-seeklogo.com.gif"/>
          <p:cNvPicPr>
            <a:picLocks noChangeAspect="1"/>
          </p:cNvPicPr>
          <p:nvPr/>
        </p:nvPicPr>
        <p:blipFill>
          <a:blip r:embed="rId10" cstate="print"/>
          <a:stretch>
            <a:fillRect/>
          </a:stretch>
        </p:blipFill>
        <p:spPr>
          <a:xfrm>
            <a:off x="6516216" y="908720"/>
            <a:ext cx="1528564" cy="152856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ws.jpg"/>
          <p:cNvPicPr>
            <a:picLocks noChangeAspect="1"/>
          </p:cNvPicPr>
          <p:nvPr/>
        </p:nvPicPr>
        <p:blipFill>
          <a:blip r:embed="rId2" cstate="print"/>
          <a:stretch>
            <a:fillRect/>
          </a:stretch>
        </p:blipFill>
        <p:spPr>
          <a:xfrm>
            <a:off x="-1" y="0"/>
            <a:ext cx="9370453" cy="6858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364088" cy="523220"/>
          </a:xfrm>
          <a:prstGeom prst="rect">
            <a:avLst/>
          </a:prstGeom>
          <a:noFill/>
        </p:spPr>
        <p:txBody>
          <a:bodyPr wrap="square" rtlCol="0">
            <a:spAutoFit/>
          </a:bodyPr>
          <a:lstStyle/>
          <a:p>
            <a:r>
              <a:rPr lang="en-US" sz="2800" b="1" dirty="0" smtClean="0">
                <a:solidFill>
                  <a:srgbClr val="FF0000"/>
                </a:solidFill>
              </a:rPr>
              <a:t>Here is the recent news…….</a:t>
            </a:r>
            <a:endParaRPr lang="en-IN" sz="2800" b="1" dirty="0">
              <a:solidFill>
                <a:srgbClr val="FF0000"/>
              </a:solidFill>
            </a:endParaRPr>
          </a:p>
        </p:txBody>
      </p:sp>
      <p:sp>
        <p:nvSpPr>
          <p:cNvPr id="4" name="Content Placeholder 3"/>
          <p:cNvSpPr>
            <a:spLocks noGrp="1"/>
          </p:cNvSpPr>
          <p:nvPr>
            <p:ph idx="1"/>
          </p:nvPr>
        </p:nvSpPr>
        <p:spPr>
          <a:xfrm>
            <a:off x="179512" y="692696"/>
            <a:ext cx="8229600" cy="4525963"/>
          </a:xfrm>
        </p:spPr>
        <p:txBody>
          <a:bodyPr>
            <a:normAutofit/>
          </a:bodyPr>
          <a:lstStyle/>
          <a:p>
            <a:r>
              <a:rPr lang="en-IN" sz="2400" dirty="0" smtClean="0"/>
              <a:t>HCL Tech Q2 profit rises 43 pct, </a:t>
            </a:r>
            <a:r>
              <a:rPr lang="en-IN" sz="2400" dirty="0" smtClean="0"/>
              <a:t>shares rally.</a:t>
            </a:r>
          </a:p>
          <a:p>
            <a:r>
              <a:rPr lang="en-IN" sz="2400" dirty="0" smtClean="0"/>
              <a:t>India's HCL shares rise 4 pct in pre-open after </a:t>
            </a:r>
            <a:r>
              <a:rPr lang="en-IN" sz="2400" dirty="0" smtClean="0"/>
              <a:t>result.</a:t>
            </a:r>
          </a:p>
          <a:p>
            <a:r>
              <a:rPr lang="en-IN" sz="2400" dirty="0" smtClean="0"/>
              <a:t>HCL </a:t>
            </a:r>
            <a:r>
              <a:rPr lang="en-IN" sz="2400" dirty="0" smtClean="0"/>
              <a:t>and Cisco Launch South Africa </a:t>
            </a:r>
            <a:r>
              <a:rPr lang="en-IN" sz="2400" dirty="0" smtClean="0"/>
              <a:t>Global </a:t>
            </a:r>
            <a:r>
              <a:rPr lang="en-IN" sz="2400" dirty="0" smtClean="0"/>
              <a:t>Centre of Excellence Offering Customer and Partner Support throughout </a:t>
            </a:r>
            <a:r>
              <a:rPr lang="en-IN" sz="2400" dirty="0" smtClean="0"/>
              <a:t>Africa.</a:t>
            </a:r>
          </a:p>
          <a:p>
            <a:r>
              <a:rPr lang="en-US" sz="2400" dirty="0" smtClean="0"/>
              <a:t>Report card:</a:t>
            </a:r>
          </a:p>
          <a:p>
            <a:pPr>
              <a:buNone/>
            </a:pPr>
            <a:r>
              <a:rPr lang="en-US" sz="2400" dirty="0" smtClean="0"/>
              <a:t>	</a:t>
            </a:r>
            <a:endParaRPr lang="en-IN" sz="2400" dirty="0"/>
          </a:p>
        </p:txBody>
      </p:sp>
      <p:pic>
        <p:nvPicPr>
          <p:cNvPr id="5" name="Picture 4" descr="HCL Technologies Ltd. Stock Price  Charts  Details and Latest Announcements  Rediff.com.png"/>
          <p:cNvPicPr>
            <a:picLocks noChangeAspect="1"/>
          </p:cNvPicPr>
          <p:nvPr/>
        </p:nvPicPr>
        <p:blipFill>
          <a:blip r:embed="rId2" cstate="print"/>
          <a:stretch>
            <a:fillRect/>
          </a:stretch>
        </p:blipFill>
        <p:spPr>
          <a:xfrm>
            <a:off x="539552" y="2996952"/>
            <a:ext cx="5400600" cy="3593329"/>
          </a:xfrm>
          <a:prstGeom prst="rect">
            <a:avLst/>
          </a:prstGeom>
        </p:spPr>
      </p:pic>
      <p:pic>
        <p:nvPicPr>
          <p:cNvPr id="6" name="Picture 5" descr="Business-News_D.png"/>
          <p:cNvPicPr>
            <a:picLocks noChangeAspect="1"/>
          </p:cNvPicPr>
          <p:nvPr/>
        </p:nvPicPr>
        <p:blipFill>
          <a:blip r:embed="rId3" cstate="print"/>
          <a:stretch>
            <a:fillRect/>
          </a:stretch>
        </p:blipFill>
        <p:spPr>
          <a:xfrm>
            <a:off x="5638800" y="4077072"/>
            <a:ext cx="3505200" cy="24669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sineessthankyou.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Content</a:t>
            </a:r>
            <a:endParaRPr lang="en-IN" b="1" dirty="0">
              <a:solidFill>
                <a:srgbClr val="FF0000"/>
              </a:solidFill>
            </a:endParaRPr>
          </a:p>
        </p:txBody>
      </p:sp>
      <p:sp>
        <p:nvSpPr>
          <p:cNvPr id="3" name="Content Placeholder 2"/>
          <p:cNvSpPr>
            <a:spLocks noGrp="1"/>
          </p:cNvSpPr>
          <p:nvPr>
            <p:ph idx="1"/>
          </p:nvPr>
        </p:nvSpPr>
        <p:spPr/>
        <p:txBody>
          <a:bodyPr/>
          <a:lstStyle/>
          <a:p>
            <a:r>
              <a:rPr lang="en-US" dirty="0" smtClean="0"/>
              <a:t>Company Snapshots</a:t>
            </a:r>
          </a:p>
          <a:p>
            <a:r>
              <a:rPr lang="en-US" dirty="0" smtClean="0"/>
              <a:t>Business description</a:t>
            </a:r>
          </a:p>
          <a:p>
            <a:r>
              <a:rPr lang="en-US" dirty="0" smtClean="0"/>
              <a:t>Financial Analysis </a:t>
            </a:r>
          </a:p>
          <a:p>
            <a:r>
              <a:rPr lang="en-US" dirty="0" smtClean="0"/>
              <a:t>Market position</a:t>
            </a:r>
          </a:p>
          <a:p>
            <a:r>
              <a:rPr lang="en-US" dirty="0" smtClean="0"/>
              <a:t>Announcements and News</a:t>
            </a:r>
          </a:p>
          <a:p>
            <a:endParaRPr lang="en-US" dirty="0" smtClean="0"/>
          </a:p>
          <a:p>
            <a:endParaRPr lang="en-US" dirty="0" smtClean="0"/>
          </a:p>
          <a:p>
            <a:endParaRPr lang="en-US" dirty="0" smtClean="0"/>
          </a:p>
          <a:p>
            <a:endParaRPr lang="en-IN" dirty="0"/>
          </a:p>
        </p:txBody>
      </p:sp>
      <p:pic>
        <p:nvPicPr>
          <p:cNvPr id="4" name="Picture 3" descr="writing_man.jpg"/>
          <p:cNvPicPr>
            <a:picLocks noChangeAspect="1"/>
          </p:cNvPicPr>
          <p:nvPr/>
        </p:nvPicPr>
        <p:blipFill>
          <a:blip r:embed="rId2" cstate="print"/>
          <a:stretch>
            <a:fillRect/>
          </a:stretch>
        </p:blipFill>
        <p:spPr>
          <a:xfrm>
            <a:off x="6109206" y="3831952"/>
            <a:ext cx="3034794" cy="302604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mpanySnapshot.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2855540" cy="633413"/>
          </a:xfrm>
        </p:spPr>
        <p:txBody>
          <a:bodyPr>
            <a:noAutofit/>
          </a:bodyPr>
          <a:lstStyle/>
          <a:p>
            <a:r>
              <a:rPr lang="en-US" sz="3600" b="1" dirty="0" smtClean="0">
                <a:solidFill>
                  <a:srgbClr val="FF0000"/>
                </a:solidFill>
              </a:rPr>
              <a:t>OVERVIEW...</a:t>
            </a:r>
            <a:endParaRPr lang="en-IN" sz="3600" b="1" dirty="0">
              <a:solidFill>
                <a:srgbClr val="FF0000"/>
              </a:solidFill>
            </a:endParaRPr>
          </a:p>
        </p:txBody>
      </p:sp>
      <p:sp>
        <p:nvSpPr>
          <p:cNvPr id="6" name="Rectangle 5"/>
          <p:cNvSpPr/>
          <p:nvPr/>
        </p:nvSpPr>
        <p:spPr>
          <a:xfrm>
            <a:off x="0" y="610136"/>
            <a:ext cx="9144000" cy="6247864"/>
          </a:xfrm>
          <a:prstGeom prst="rect">
            <a:avLst/>
          </a:prstGeom>
        </p:spPr>
        <p:txBody>
          <a:bodyPr wrap="square">
            <a:spAutoFit/>
          </a:bodyPr>
          <a:lstStyle/>
          <a:p>
            <a:pPr>
              <a:buFont typeface="Arial" pitchFamily="34" charset="0"/>
              <a:buChar char="•"/>
            </a:pPr>
            <a:r>
              <a:rPr lang="en-US" sz="2000" b="1" dirty="0" smtClean="0"/>
              <a:t>Date of establishment </a:t>
            </a:r>
            <a:r>
              <a:rPr lang="en-US" sz="2000" dirty="0" smtClean="0"/>
              <a:t>: 1991</a:t>
            </a:r>
          </a:p>
          <a:p>
            <a:endParaRPr lang="en-US" sz="2000" dirty="0" smtClean="0"/>
          </a:p>
          <a:p>
            <a:pPr>
              <a:buFont typeface="Arial" pitchFamily="34" charset="0"/>
              <a:buChar char="•"/>
            </a:pPr>
            <a:r>
              <a:rPr lang="en-IN" sz="2000" b="1" dirty="0" smtClean="0"/>
              <a:t>Corporate Address:  </a:t>
            </a:r>
            <a:r>
              <a:rPr lang="en-IN" sz="2000" dirty="0" smtClean="0"/>
              <a:t>806 Siddharth,96 Nehru Place, New Delhi-110019, Delhi</a:t>
            </a:r>
            <a:br>
              <a:rPr lang="en-IN" sz="2000" dirty="0" smtClean="0"/>
            </a:br>
            <a:r>
              <a:rPr lang="en-IN" sz="2000" dirty="0" smtClean="0"/>
              <a:t>                                     </a:t>
            </a:r>
            <a:r>
              <a:rPr lang="en-IN" sz="2000" dirty="0" smtClean="0">
                <a:hlinkClick r:id="rId2"/>
              </a:rPr>
              <a:t>www.hcltech.com</a:t>
            </a:r>
            <a:endParaRPr lang="en-IN" sz="2000" dirty="0" smtClean="0"/>
          </a:p>
          <a:p>
            <a:pPr>
              <a:buFont typeface="Arial" pitchFamily="34" charset="0"/>
              <a:buChar char="•"/>
            </a:pPr>
            <a:r>
              <a:rPr lang="en-IN" sz="2000" b="1" dirty="0" smtClean="0"/>
              <a:t>Management Details:   Chairperson </a:t>
            </a:r>
            <a:r>
              <a:rPr lang="en-IN" sz="2000" dirty="0" smtClean="0"/>
              <a:t>- </a:t>
            </a:r>
            <a:r>
              <a:rPr lang="en-IN" sz="2000" dirty="0" err="1" smtClean="0"/>
              <a:t>Shiv</a:t>
            </a:r>
            <a:r>
              <a:rPr lang="en-IN" sz="2000" dirty="0" smtClean="0"/>
              <a:t> </a:t>
            </a:r>
            <a:r>
              <a:rPr lang="en-IN" sz="2000" dirty="0" err="1" smtClean="0"/>
              <a:t>Nadar</a:t>
            </a:r>
            <a:r>
              <a:rPr lang="en-IN" sz="2000" dirty="0" smtClean="0"/>
              <a:t> </a:t>
            </a:r>
            <a:br>
              <a:rPr lang="en-IN" sz="2000" dirty="0" smtClean="0"/>
            </a:br>
            <a:r>
              <a:rPr lang="en-IN" sz="2000" dirty="0" smtClean="0"/>
              <a:t>                                           </a:t>
            </a:r>
            <a:r>
              <a:rPr lang="en-IN" sz="2000" b="1" dirty="0" smtClean="0"/>
              <a:t>MD</a:t>
            </a:r>
            <a:r>
              <a:rPr lang="en-IN" sz="2000" dirty="0" smtClean="0"/>
              <a:t> - </a:t>
            </a:r>
            <a:r>
              <a:rPr lang="en-IN" sz="2000" dirty="0" err="1" smtClean="0"/>
              <a:t>Shiv</a:t>
            </a:r>
            <a:r>
              <a:rPr lang="en-IN" sz="2000" dirty="0" smtClean="0"/>
              <a:t> </a:t>
            </a:r>
            <a:r>
              <a:rPr lang="en-IN" sz="2000" dirty="0" err="1" smtClean="0"/>
              <a:t>Nadar</a:t>
            </a:r>
            <a:endParaRPr lang="en-IN" sz="2000" dirty="0"/>
          </a:p>
          <a:p>
            <a:pPr>
              <a:buFont typeface="Arial" pitchFamily="34" charset="0"/>
              <a:buChar char="•"/>
            </a:pPr>
            <a:endParaRPr lang="en-IN" sz="2000" b="1" dirty="0" smtClean="0"/>
          </a:p>
          <a:p>
            <a:pPr>
              <a:buFont typeface="Arial" pitchFamily="34" charset="0"/>
              <a:buChar char="•"/>
            </a:pPr>
            <a:r>
              <a:rPr lang="en-IN" sz="2000" b="1" dirty="0" smtClean="0"/>
              <a:t>Business Operation: </a:t>
            </a:r>
            <a:r>
              <a:rPr lang="en-IN" sz="2000" dirty="0" smtClean="0"/>
              <a:t>IT – Software</a:t>
            </a:r>
          </a:p>
          <a:p>
            <a:pPr>
              <a:buNone/>
            </a:pPr>
            <a:endParaRPr lang="en-IN" sz="2000" b="1" dirty="0" smtClean="0"/>
          </a:p>
          <a:p>
            <a:pPr>
              <a:buFont typeface="Arial" pitchFamily="34" charset="0"/>
              <a:buChar char="•"/>
            </a:pPr>
            <a:r>
              <a:rPr lang="en-IN" sz="2000" b="1" dirty="0" smtClean="0"/>
              <a:t>Background:</a:t>
            </a:r>
          </a:p>
          <a:p>
            <a:pPr>
              <a:buNone/>
            </a:pPr>
            <a:r>
              <a:rPr lang="en-IN" sz="2000" b="1" dirty="0" smtClean="0"/>
              <a:t>	</a:t>
            </a:r>
            <a:r>
              <a:rPr lang="en-IN" sz="2000" dirty="0" smtClean="0"/>
              <a:t>HCL Technologies is a leading global IT services company, working with clients in the areas that impact and redefine the core of their businesses. Since its inception into the global landscape after its IPO in 1999, HCL focuses on 'transformational outsourcing', underlined by innovation and value creation, and offers integrated portfolio of services including software-led IT solutions, remote infrastructure.</a:t>
            </a:r>
          </a:p>
          <a:p>
            <a:pPr>
              <a:buNone/>
            </a:pPr>
            <a:endParaRPr lang="en-IN" sz="2000" dirty="0" smtClean="0"/>
          </a:p>
          <a:p>
            <a:pPr>
              <a:buFont typeface="Arial" pitchFamily="34" charset="0"/>
              <a:buChar char="•"/>
            </a:pPr>
            <a:r>
              <a:rPr lang="en-IN" sz="2000" b="1" dirty="0" smtClean="0"/>
              <a:t>Financials:  Total Income </a:t>
            </a:r>
            <a:r>
              <a:rPr lang="en-IN" sz="2000" dirty="0" smtClean="0"/>
              <a:t>- Rs. 69607.5 Million ( year ending Jun 2011) </a:t>
            </a:r>
            <a:br>
              <a:rPr lang="en-IN" sz="2000" dirty="0" smtClean="0"/>
            </a:br>
            <a:r>
              <a:rPr lang="en-IN" sz="2000" dirty="0" smtClean="0"/>
              <a:t>                      </a:t>
            </a:r>
            <a:r>
              <a:rPr lang="en-IN" sz="2000" b="1" dirty="0" smtClean="0"/>
              <a:t>Net Profit</a:t>
            </a:r>
            <a:r>
              <a:rPr lang="en-IN" sz="2000" dirty="0" smtClean="0"/>
              <a:t> - Rs. 11982.8 Million ( year ending Jun 2011)</a:t>
            </a:r>
          </a:p>
          <a:p>
            <a:pPr>
              <a:buNone/>
            </a:pPr>
            <a:endParaRPr lang="en-IN" sz="2000" b="1" dirty="0" smtClean="0"/>
          </a:p>
          <a:p>
            <a:pPr>
              <a:buFont typeface="Arial" pitchFamily="34" charset="0"/>
              <a:buChar char="•"/>
            </a:pPr>
            <a:r>
              <a:rPr lang="en-IN" sz="2000" b="1" dirty="0" smtClean="0"/>
              <a:t>Bankers Auditors :</a:t>
            </a:r>
            <a:r>
              <a:rPr lang="en-IN" sz="2000" dirty="0" smtClean="0"/>
              <a:t>Price Waterhouse &amp; Co.</a:t>
            </a:r>
            <a:endParaRPr lang="en-IN"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536504" cy="461665"/>
          </a:xfrm>
          <a:prstGeom prst="rect">
            <a:avLst/>
          </a:prstGeom>
          <a:noFill/>
        </p:spPr>
        <p:txBody>
          <a:bodyPr wrap="square" rtlCol="0">
            <a:spAutoFit/>
          </a:bodyPr>
          <a:lstStyle/>
          <a:p>
            <a:r>
              <a:rPr lang="en-US" sz="2400" b="1" dirty="0" smtClean="0">
                <a:solidFill>
                  <a:srgbClr val="FF0000"/>
                </a:solidFill>
              </a:rPr>
              <a:t>Key Executives of the Company….</a:t>
            </a:r>
            <a:endParaRPr lang="en-IN" sz="2400" b="1" dirty="0">
              <a:solidFill>
                <a:srgbClr val="FF0000"/>
              </a:solidFill>
            </a:endParaRPr>
          </a:p>
        </p:txBody>
      </p:sp>
      <p:pic>
        <p:nvPicPr>
          <p:cNvPr id="1025" name="Picture 1"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26" name="Picture 2"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27" name="Picture 3"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28" name="Picture 4"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29" name="Picture 5"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30" name="Picture 6"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31" name="Picture 7"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32" name="Picture 8"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33" name="Picture 9"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pic>
        <p:nvPicPr>
          <p:cNvPr id="1034" name="Picture 10" descr="http://money.livemint.com/Shine/images/dot.gif"/>
          <p:cNvPicPr>
            <a:picLocks noChangeAspect="1" noChangeArrowheads="1"/>
          </p:cNvPicPr>
          <p:nvPr/>
        </p:nvPicPr>
        <p:blipFill>
          <a:blip r:embed="rId2"/>
          <a:srcRect/>
          <a:stretch>
            <a:fillRect/>
          </a:stretch>
        </p:blipFill>
        <p:spPr bwMode="auto">
          <a:xfrm>
            <a:off x="0" y="0"/>
            <a:ext cx="9525" cy="9525"/>
          </a:xfrm>
          <a:prstGeom prst="rect">
            <a:avLst/>
          </a:prstGeom>
          <a:noFill/>
        </p:spPr>
      </p:pic>
      <p:sp>
        <p:nvSpPr>
          <p:cNvPr id="14" name="Rectangle 13"/>
          <p:cNvSpPr/>
          <p:nvPr/>
        </p:nvSpPr>
        <p:spPr>
          <a:xfrm>
            <a:off x="0" y="764704"/>
            <a:ext cx="9144000" cy="5909310"/>
          </a:xfrm>
          <a:prstGeom prst="rect">
            <a:avLst/>
          </a:prstGeom>
        </p:spPr>
        <p:txBody>
          <a:bodyPr wrap="square">
            <a:spAutoFit/>
          </a:bodyPr>
          <a:lstStyle/>
          <a:p>
            <a:r>
              <a:rPr lang="en-IN" sz="2000" b="1" dirty="0" err="1" smtClean="0"/>
              <a:t>S.No</a:t>
            </a:r>
            <a:r>
              <a:rPr lang="en-IN" sz="2000" b="1" dirty="0" smtClean="0"/>
              <a:t>				Name			Designation</a:t>
            </a:r>
          </a:p>
          <a:p>
            <a:endParaRPr lang="en-IN" dirty="0" smtClean="0"/>
          </a:p>
          <a:p>
            <a:r>
              <a:rPr lang="en-IN" dirty="0" smtClean="0"/>
              <a:t>1				</a:t>
            </a:r>
            <a:r>
              <a:rPr lang="en-IN" dirty="0" err="1" smtClean="0"/>
              <a:t>Shiv</a:t>
            </a:r>
            <a:r>
              <a:rPr lang="en-IN" dirty="0" smtClean="0"/>
              <a:t> </a:t>
            </a:r>
            <a:r>
              <a:rPr lang="en-IN" dirty="0" err="1" smtClean="0"/>
              <a:t>Nadar</a:t>
            </a:r>
            <a:r>
              <a:rPr lang="en-IN" dirty="0" smtClean="0"/>
              <a:t>		Chairman</a:t>
            </a:r>
          </a:p>
          <a:p>
            <a:endParaRPr lang="en-IN" dirty="0" smtClean="0"/>
          </a:p>
          <a:p>
            <a:r>
              <a:rPr lang="en-IN" dirty="0" smtClean="0"/>
              <a:t>2				Manish </a:t>
            </a:r>
            <a:r>
              <a:rPr lang="en-IN" dirty="0" err="1" smtClean="0"/>
              <a:t>Anand</a:t>
            </a:r>
            <a:r>
              <a:rPr lang="en-IN" dirty="0" smtClean="0"/>
              <a:t>		Company Secretary</a:t>
            </a:r>
          </a:p>
          <a:p>
            <a:endParaRPr lang="en-IN" dirty="0" smtClean="0"/>
          </a:p>
          <a:p>
            <a:r>
              <a:rPr lang="en-IN" dirty="0" smtClean="0"/>
              <a:t>3				</a:t>
            </a:r>
            <a:r>
              <a:rPr lang="en-IN" dirty="0" err="1" smtClean="0"/>
              <a:t>Vineet</a:t>
            </a:r>
            <a:r>
              <a:rPr lang="en-IN" dirty="0" smtClean="0"/>
              <a:t> </a:t>
            </a:r>
            <a:r>
              <a:rPr lang="en-IN" dirty="0" err="1" smtClean="0"/>
              <a:t>Nayar</a:t>
            </a:r>
            <a:r>
              <a:rPr lang="en-IN" dirty="0" smtClean="0"/>
              <a:t>		Vice Chairman</a:t>
            </a:r>
          </a:p>
          <a:p>
            <a:endParaRPr lang="en-IN" dirty="0" smtClean="0"/>
          </a:p>
          <a:p>
            <a:r>
              <a:rPr lang="en-IN" dirty="0" smtClean="0"/>
              <a:t>4				R </a:t>
            </a:r>
            <a:r>
              <a:rPr lang="en-IN" dirty="0" err="1" smtClean="0"/>
              <a:t>Srinivasan</a:t>
            </a:r>
            <a:r>
              <a:rPr lang="en-IN" dirty="0" smtClean="0"/>
              <a:t>		Non Executive Director</a:t>
            </a:r>
          </a:p>
          <a:p>
            <a:endParaRPr lang="en-IN" dirty="0" smtClean="0"/>
          </a:p>
          <a:p>
            <a:r>
              <a:rPr lang="en-IN" dirty="0" smtClean="0"/>
              <a:t>5				T S R Subramanian		Non Executive Director</a:t>
            </a:r>
          </a:p>
          <a:p>
            <a:endParaRPr lang="en-IN" dirty="0" smtClean="0"/>
          </a:p>
          <a:p>
            <a:r>
              <a:rPr lang="en-IN" dirty="0" smtClean="0"/>
              <a:t>6				Robin </a:t>
            </a:r>
            <a:r>
              <a:rPr lang="en-IN" dirty="0" err="1" smtClean="0"/>
              <a:t>Abrams</a:t>
            </a:r>
            <a:r>
              <a:rPr lang="en-IN" dirty="0" smtClean="0"/>
              <a:t>		Non Executive Director</a:t>
            </a:r>
          </a:p>
          <a:p>
            <a:endParaRPr lang="en-IN" dirty="0" smtClean="0"/>
          </a:p>
          <a:p>
            <a:r>
              <a:rPr lang="en-IN" dirty="0" smtClean="0"/>
              <a:t>7				</a:t>
            </a:r>
            <a:r>
              <a:rPr lang="en-IN" dirty="0" err="1" smtClean="0"/>
              <a:t>Ajai</a:t>
            </a:r>
            <a:r>
              <a:rPr lang="en-IN" dirty="0" smtClean="0"/>
              <a:t> </a:t>
            </a:r>
            <a:r>
              <a:rPr lang="en-IN" dirty="0" err="1" smtClean="0"/>
              <a:t>Chowdhry</a:t>
            </a:r>
            <a:r>
              <a:rPr lang="en-IN" dirty="0" smtClean="0"/>
              <a:t>		Non Executive Director</a:t>
            </a:r>
          </a:p>
          <a:p>
            <a:endParaRPr lang="en-IN" dirty="0" smtClean="0"/>
          </a:p>
          <a:p>
            <a:r>
              <a:rPr lang="en-IN" dirty="0" smtClean="0"/>
              <a:t>8				</a:t>
            </a:r>
            <a:r>
              <a:rPr lang="en-IN" dirty="0" err="1" smtClean="0"/>
              <a:t>Subroto</a:t>
            </a:r>
            <a:r>
              <a:rPr lang="en-IN" dirty="0" smtClean="0"/>
              <a:t> Bhattacharya	Non Executive Director</a:t>
            </a:r>
          </a:p>
          <a:p>
            <a:endParaRPr lang="en-IN" dirty="0" smtClean="0"/>
          </a:p>
          <a:p>
            <a:r>
              <a:rPr lang="en-IN" dirty="0" smtClean="0"/>
              <a:t>9				</a:t>
            </a:r>
            <a:r>
              <a:rPr lang="en-IN" dirty="0" err="1" smtClean="0"/>
              <a:t>Amal</a:t>
            </a:r>
            <a:r>
              <a:rPr lang="en-IN" dirty="0" smtClean="0"/>
              <a:t> </a:t>
            </a:r>
            <a:r>
              <a:rPr lang="en-IN" dirty="0" err="1" smtClean="0"/>
              <a:t>Ganguli</a:t>
            </a:r>
            <a:r>
              <a:rPr lang="en-IN" dirty="0" smtClean="0"/>
              <a:t>		Non Executive Director</a:t>
            </a:r>
          </a:p>
          <a:p>
            <a:endParaRPr lang="en-IN" dirty="0" smtClean="0"/>
          </a:p>
          <a:p>
            <a:r>
              <a:rPr lang="en-IN" dirty="0" smtClean="0"/>
              <a:t>10				P C </a:t>
            </a:r>
            <a:r>
              <a:rPr lang="en-IN" dirty="0" err="1" smtClean="0"/>
              <a:t>Sen</a:t>
            </a:r>
            <a:r>
              <a:rPr lang="en-IN" dirty="0" smtClean="0"/>
              <a:t>			Non Executive Director</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4582" y="2967335"/>
            <a:ext cx="715484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BUSINESS DECCRIPTION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995936" cy="523220"/>
          </a:xfrm>
          <a:prstGeom prst="rect">
            <a:avLst/>
          </a:prstGeom>
          <a:noFill/>
        </p:spPr>
        <p:txBody>
          <a:bodyPr wrap="square" rtlCol="0">
            <a:spAutoFit/>
          </a:bodyPr>
          <a:lstStyle/>
          <a:p>
            <a:r>
              <a:rPr lang="en-US" sz="2800" b="1" dirty="0" smtClean="0">
                <a:solidFill>
                  <a:srgbClr val="FF0000"/>
                </a:solidFill>
              </a:rPr>
              <a:t>Company History….</a:t>
            </a:r>
          </a:p>
        </p:txBody>
      </p:sp>
      <p:sp>
        <p:nvSpPr>
          <p:cNvPr id="3" name="Rectangle 2"/>
          <p:cNvSpPr/>
          <p:nvPr/>
        </p:nvSpPr>
        <p:spPr>
          <a:xfrm>
            <a:off x="0" y="836712"/>
            <a:ext cx="9144000" cy="4708981"/>
          </a:xfrm>
          <a:prstGeom prst="rect">
            <a:avLst/>
          </a:prstGeom>
        </p:spPr>
        <p:txBody>
          <a:bodyPr wrap="square">
            <a:spAutoFit/>
          </a:bodyPr>
          <a:lstStyle/>
          <a:p>
            <a:pPr>
              <a:buFont typeface="Arial" pitchFamily="34" charset="0"/>
              <a:buChar char="•"/>
            </a:pPr>
            <a:r>
              <a:rPr lang="en-IN" sz="2000" dirty="0" smtClean="0"/>
              <a:t>HCL </a:t>
            </a:r>
            <a:r>
              <a:rPr lang="en-IN" sz="2000" dirty="0"/>
              <a:t>Technologies is a leading global IT services company, working with clients in the areas that impact and redefine the core of their </a:t>
            </a:r>
            <a:r>
              <a:rPr lang="en-IN" sz="2000" dirty="0" smtClean="0"/>
              <a:t>businesses.</a:t>
            </a:r>
          </a:p>
          <a:p>
            <a:pPr>
              <a:buFont typeface="Arial" pitchFamily="34" charset="0"/>
              <a:buChar char="•"/>
            </a:pPr>
            <a:endParaRPr lang="en-IN" sz="2000" dirty="0"/>
          </a:p>
          <a:p>
            <a:pPr>
              <a:buFont typeface="Arial" pitchFamily="34" charset="0"/>
              <a:buChar char="•"/>
            </a:pPr>
            <a:r>
              <a:rPr lang="en-IN" sz="2000" dirty="0" smtClean="0"/>
              <a:t>HCL </a:t>
            </a:r>
            <a:r>
              <a:rPr lang="en-IN" sz="2000" dirty="0"/>
              <a:t>focuses on 'transformational outsourcing', underlined by innovation and value creation, and offers integrated portfolio of services including software-led IT solutions, remote infrastructure management, engineering and R&amp;D services and BPO</a:t>
            </a:r>
            <a:r>
              <a:rPr lang="en-IN" sz="2000" dirty="0" smtClean="0"/>
              <a:t>.]</a:t>
            </a:r>
          </a:p>
          <a:p>
            <a:pPr>
              <a:buFont typeface="Arial" pitchFamily="34" charset="0"/>
              <a:buChar char="•"/>
            </a:pPr>
            <a:endParaRPr lang="en-IN" sz="2000" dirty="0"/>
          </a:p>
          <a:p>
            <a:pPr>
              <a:buFont typeface="Arial" pitchFamily="34" charset="0"/>
              <a:buChar char="•"/>
            </a:pPr>
            <a:r>
              <a:rPr lang="en-IN" sz="2000" dirty="0" smtClean="0"/>
              <a:t> </a:t>
            </a:r>
            <a:r>
              <a:rPr lang="en-IN" sz="2000" dirty="0"/>
              <a:t>HCL has global partnerships with several leading Fortune 1000 firms, including several IT and technology majors. </a:t>
            </a:r>
            <a:endParaRPr lang="en-IN" sz="2000" dirty="0" smtClean="0"/>
          </a:p>
          <a:p>
            <a:pPr>
              <a:buFont typeface="Arial" pitchFamily="34" charset="0"/>
              <a:buChar char="•"/>
            </a:pPr>
            <a:endParaRPr lang="en-IN" sz="2000" dirty="0"/>
          </a:p>
          <a:p>
            <a:pPr>
              <a:buFont typeface="Arial" pitchFamily="34" charset="0"/>
              <a:buChar char="•"/>
            </a:pPr>
            <a:r>
              <a:rPr lang="en-IN" sz="2000" dirty="0"/>
              <a:t>P</a:t>
            </a:r>
            <a:r>
              <a:rPr lang="en-IN" sz="2000" dirty="0" smtClean="0"/>
              <a:t>rovides </a:t>
            </a:r>
            <a:r>
              <a:rPr lang="en-IN" sz="2000" dirty="0"/>
              <a:t>services to industry sectors including financial services, manufacturing, aerospace &amp; </a:t>
            </a:r>
            <a:r>
              <a:rPr lang="en-IN" sz="2000" dirty="0" err="1"/>
              <a:t>defense</a:t>
            </a:r>
            <a:r>
              <a:rPr lang="en-IN" sz="2000" dirty="0"/>
              <a:t>, telecom, retail &amp; CPG, life sciences &amp; healthcare, media &amp; entertainment, travel, transportation &amp; logistics, automotive, government and energies &amp; utilities</a:t>
            </a:r>
            <a:r>
              <a:rPr lang="en-IN" sz="2000" dirty="0" smtClean="0"/>
              <a:t>.</a:t>
            </a:r>
          </a:p>
          <a:p>
            <a:pPr>
              <a:buFont typeface="Arial" pitchFamily="34" charset="0"/>
              <a:buChar char="•"/>
            </a:pPr>
            <a:endParaRPr lang="en-IN"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2699792" cy="1077218"/>
          </a:xfrm>
          <a:prstGeom prst="rect">
            <a:avLst/>
          </a:prstGeom>
          <a:noFill/>
        </p:spPr>
        <p:txBody>
          <a:bodyPr wrap="square" rtlCol="0">
            <a:spAutoFit/>
          </a:bodyPr>
          <a:lstStyle/>
          <a:p>
            <a:r>
              <a:rPr lang="en-US" sz="3200" dirty="0" smtClean="0">
                <a:solidFill>
                  <a:srgbClr val="FF0000"/>
                </a:solidFill>
              </a:rPr>
              <a:t>Recognitions….</a:t>
            </a:r>
          </a:p>
          <a:p>
            <a:endParaRPr lang="en-US" sz="3200" dirty="0" smtClean="0">
              <a:solidFill>
                <a:srgbClr val="FF0000"/>
              </a:solidFill>
            </a:endParaRPr>
          </a:p>
        </p:txBody>
      </p:sp>
      <p:sp>
        <p:nvSpPr>
          <p:cNvPr id="3" name="Rectangle 2"/>
          <p:cNvSpPr/>
          <p:nvPr/>
        </p:nvSpPr>
        <p:spPr>
          <a:xfrm>
            <a:off x="0" y="302359"/>
            <a:ext cx="9144000" cy="6555641"/>
          </a:xfrm>
          <a:prstGeom prst="rect">
            <a:avLst/>
          </a:prstGeom>
        </p:spPr>
        <p:txBody>
          <a:bodyPr wrap="square">
            <a:spAutoFit/>
          </a:bodyPr>
          <a:lstStyle/>
          <a:p>
            <a:endParaRPr lang="en-IN" sz="2000" dirty="0"/>
          </a:p>
          <a:p>
            <a:pPr>
              <a:buFont typeface="Arial" pitchFamily="34" charset="0"/>
              <a:buChar char="•"/>
            </a:pPr>
            <a:r>
              <a:rPr lang="en-IN" sz="2000" dirty="0"/>
              <a:t>HCL Technologies has been named as one of Britain's Top Employers 2010 by the Corporate Research Foundation (CRF) Institute, for the fourth consecutive </a:t>
            </a:r>
            <a:r>
              <a:rPr lang="en-IN" sz="2000" dirty="0" smtClean="0"/>
              <a:t>year.</a:t>
            </a:r>
          </a:p>
          <a:p>
            <a:pPr>
              <a:buFont typeface="Arial" pitchFamily="34" charset="0"/>
              <a:buChar char="•"/>
            </a:pPr>
            <a:endParaRPr lang="en-IN" sz="2000" dirty="0"/>
          </a:p>
          <a:p>
            <a:pPr>
              <a:buFont typeface="Arial" pitchFamily="34" charset="0"/>
              <a:buChar char="•"/>
            </a:pPr>
            <a:r>
              <a:rPr lang="en-IN" sz="2000" dirty="0" smtClean="0"/>
              <a:t>HCL </a:t>
            </a:r>
            <a:r>
              <a:rPr lang="en-IN" sz="2000" dirty="0"/>
              <a:t>Technologies has been conferred with the prestigious ‘Golden Peacock Innovation’ Award for its </a:t>
            </a:r>
            <a:r>
              <a:rPr lang="en-IN" sz="2000" dirty="0" err="1"/>
              <a:t>MTaaS</a:t>
            </a:r>
            <a:r>
              <a:rPr lang="en-IN" sz="2000" dirty="0"/>
              <a:t>™ (a Business Service Management centric service delivery platform) offering in the IT Sector category in October, </a:t>
            </a:r>
            <a:r>
              <a:rPr lang="en-IN" sz="2000" dirty="0" smtClean="0"/>
              <a:t>2009.</a:t>
            </a:r>
          </a:p>
          <a:p>
            <a:pPr>
              <a:buFont typeface="Arial" pitchFamily="34" charset="0"/>
              <a:buChar char="•"/>
            </a:pPr>
            <a:endParaRPr lang="en-IN" sz="2000" dirty="0"/>
          </a:p>
          <a:p>
            <a:pPr>
              <a:buFont typeface="Arial" pitchFamily="34" charset="0"/>
              <a:buChar char="•"/>
            </a:pPr>
            <a:r>
              <a:rPr lang="en-IN" sz="2000" dirty="0" smtClean="0"/>
              <a:t>HCL </a:t>
            </a:r>
            <a:r>
              <a:rPr lang="en-IN" sz="2000" dirty="0"/>
              <a:t>Customer Standard Parking Wins Oracle’s ‘Empower the Green Enterprise’ Award        </a:t>
            </a:r>
            <a:endParaRPr lang="en-IN" sz="2000" dirty="0" smtClean="0"/>
          </a:p>
          <a:p>
            <a:pPr>
              <a:buFont typeface="Arial" pitchFamily="34" charset="0"/>
              <a:buChar char="•"/>
            </a:pPr>
            <a:endParaRPr lang="en-IN" sz="2000" dirty="0"/>
          </a:p>
          <a:p>
            <a:pPr>
              <a:buFont typeface="Arial" pitchFamily="34" charset="0"/>
              <a:buChar char="•"/>
            </a:pPr>
            <a:r>
              <a:rPr lang="en-IN" sz="2000" dirty="0" smtClean="0"/>
              <a:t>HCL </a:t>
            </a:r>
            <a:r>
              <a:rPr lang="en-IN" sz="2000" dirty="0"/>
              <a:t>Receives 6 HR Congress Awards 2008 – a recognition for having great human resources </a:t>
            </a:r>
            <a:r>
              <a:rPr lang="en-IN" sz="2000" dirty="0" smtClean="0"/>
              <a:t>practices</a:t>
            </a:r>
          </a:p>
          <a:p>
            <a:pPr>
              <a:buFont typeface="Arial" pitchFamily="34" charset="0"/>
              <a:buChar char="•"/>
            </a:pPr>
            <a:endParaRPr lang="en-IN" sz="2000" dirty="0"/>
          </a:p>
          <a:p>
            <a:pPr>
              <a:buFont typeface="Arial" pitchFamily="34" charset="0"/>
              <a:buChar char="•"/>
            </a:pPr>
            <a:r>
              <a:rPr lang="en-IN" sz="2000" dirty="0" smtClean="0"/>
              <a:t>India’s </a:t>
            </a:r>
            <a:r>
              <a:rPr lang="en-IN" sz="2000" dirty="0"/>
              <a:t>Most Preferred Personal Computer Brand – CNBC AWAAZ Consumer Award </a:t>
            </a:r>
            <a:r>
              <a:rPr lang="en-IN" sz="2000" dirty="0" smtClean="0"/>
              <a:t>2007  </a:t>
            </a:r>
          </a:p>
          <a:p>
            <a:pPr>
              <a:buFont typeface="Arial" pitchFamily="34" charset="0"/>
              <a:buChar char="•"/>
            </a:pPr>
            <a:endParaRPr lang="en-IN" sz="2000" dirty="0"/>
          </a:p>
          <a:p>
            <a:pPr>
              <a:buFont typeface="Arial" pitchFamily="34" charset="0"/>
              <a:buChar char="•"/>
            </a:pPr>
            <a:r>
              <a:rPr lang="en-IN" sz="2000" dirty="0" smtClean="0"/>
              <a:t>HCL </a:t>
            </a:r>
            <a:r>
              <a:rPr lang="en-IN" sz="2000" dirty="0"/>
              <a:t>Technologies (HCL) was named Meritorious Performance Supplier in Sun Microsystems' 2007 Supplier Awards program. </a:t>
            </a:r>
            <a:endParaRPr lang="en-IN" sz="2000" dirty="0" smtClean="0"/>
          </a:p>
          <a:p>
            <a:r>
              <a:rPr lang="en-IN" sz="2000" dirty="0" smtClean="0"/>
              <a:t>The </a:t>
            </a:r>
            <a:r>
              <a:rPr lang="en-IN" sz="2000" dirty="0"/>
              <a:t>award recognize companies that make outstanding contributions to Sun's record of delivering superior technology, quality service and excellent value to its customers.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edgefund41_9.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95536" y="332656"/>
            <a:ext cx="615861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FINANCIAL ANALYSIS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305</Words>
  <Application>Microsoft Office PowerPoint</Application>
  <PresentationFormat>On-screen Show (4:3)</PresentationFormat>
  <Paragraphs>132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Content</vt:lpstr>
      <vt:lpstr>Slide 3</vt:lpstr>
      <vt:lpstr>OVERVIEW...</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Sony</cp:lastModifiedBy>
  <cp:revision>3</cp:revision>
  <dcterms:created xsi:type="dcterms:W3CDTF">2012-04-07T23:38:05Z</dcterms:created>
  <dcterms:modified xsi:type="dcterms:W3CDTF">2012-04-08T06:57:47Z</dcterms:modified>
</cp:coreProperties>
</file>