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45"/>
  <c:chart>
    <c:title>
      <c:tx>
        <c:rich>
          <a:bodyPr/>
          <a:lstStyle/>
          <a:p>
            <a:pPr>
              <a:defRPr/>
            </a:pPr>
            <a:r>
              <a:rPr lang="en-US"/>
              <a:t>Telecom service revenue (Cr.) 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9505562702328272"/>
          <c:y val="0.18310004727669921"/>
          <c:w val="0.48420734908136476"/>
          <c:h val="0.4173735053951593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Telecom service revenur (Cr.) </c:v>
                </c:pt>
              </c:strCache>
            </c:strRef>
          </c:tx>
          <c:dLbls>
            <c:dLbl>
              <c:idx val="0"/>
              <c:layout>
                <c:manualLayout>
                  <c:x val="1.6180669018427112E-2"/>
                  <c:y val="6.96194574871797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1,02,230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11,602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3146816510703712E-3"/>
                  <c:y val="-3.11242829744063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22,607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1920510361234671E-3"/>
                  <c:y val="-1.11239467544541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6,846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6.5814552715345613E-3"/>
                  <c:y val="-2.08858372461539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3,951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Sheet1!$A$2:$A$6</c:f>
              <c:strCache>
                <c:ptCount val="5"/>
                <c:pt idx="0">
                  <c:v>Cellular </c:v>
                </c:pt>
                <c:pt idx="1">
                  <c:v>Fixed line</c:v>
                </c:pt>
                <c:pt idx="2">
                  <c:v>ILD</c:v>
                </c:pt>
                <c:pt idx="3">
                  <c:v>Broadband</c:v>
                </c:pt>
                <c:pt idx="4">
                  <c:v>Public telecom operator</c:v>
                </c:pt>
              </c:strCache>
            </c:strRef>
          </c:cat>
          <c:val>
            <c:numRef>
              <c:f>Sheet1!$B$2:$B$6</c:f>
              <c:numCache>
                <c:formatCode>"Rs."\ #,##0.00</c:formatCode>
                <c:ptCount val="5"/>
                <c:pt idx="0">
                  <c:v>102230</c:v>
                </c:pt>
                <c:pt idx="1">
                  <c:v>11602</c:v>
                </c:pt>
                <c:pt idx="2">
                  <c:v>22607</c:v>
                </c:pt>
                <c:pt idx="3">
                  <c:v>6846</c:v>
                </c:pt>
                <c:pt idx="4">
                  <c:v>3951</c:v>
                </c:pt>
              </c:numCache>
            </c:numRef>
          </c:val>
        </c:ser>
        <c:shape val="cylinder"/>
        <c:axId val="68045824"/>
        <c:axId val="68272896"/>
        <c:axId val="0"/>
      </c:bar3DChart>
      <c:catAx>
        <c:axId val="68045824"/>
        <c:scaling>
          <c:orientation val="minMax"/>
        </c:scaling>
        <c:axPos val="b"/>
        <c:tickLblPos val="nextTo"/>
        <c:crossAx val="68272896"/>
        <c:crosses val="autoZero"/>
        <c:auto val="1"/>
        <c:lblAlgn val="ctr"/>
        <c:lblOffset val="100"/>
      </c:catAx>
      <c:valAx>
        <c:axId val="68272896"/>
        <c:scaling>
          <c:orientation val="minMax"/>
        </c:scaling>
        <c:axPos val="l"/>
        <c:majorGridlines/>
        <c:numFmt formatCode="&quot;Rs.&quot;\ #,##0.00" sourceLinked="1"/>
        <c:tickLblPos val="nextTo"/>
        <c:crossAx val="6804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64794820777515"/>
          <c:y val="0.77096159578797741"/>
          <c:w val="0.34654293462342578"/>
          <c:h val="0.1349537829510442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39526-C0EC-46B4-B341-F70ACAE5F7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90B4D5C-5BD4-4B63-8BC7-C4A3106E7033}">
      <dgm:prSet phldrT="[Text]" custT="1"/>
      <dgm:spPr/>
      <dgm:t>
        <a:bodyPr/>
        <a:lstStyle/>
        <a:p>
          <a:r>
            <a:rPr lang="en-US" sz="2400" b="1" dirty="0" smtClean="0"/>
            <a:t>State  owned companies</a:t>
          </a:r>
          <a:endParaRPr lang="en-IN" sz="2400" b="1" dirty="0"/>
        </a:p>
      </dgm:t>
    </dgm:pt>
    <dgm:pt modelId="{5FF32102-C25D-4850-A0E9-F4582BD69EC9}" type="parTrans" cxnId="{982218D1-827A-4B8F-B22B-DB2772303FBE}">
      <dgm:prSet/>
      <dgm:spPr/>
      <dgm:t>
        <a:bodyPr/>
        <a:lstStyle/>
        <a:p>
          <a:endParaRPr lang="en-IN"/>
        </a:p>
      </dgm:t>
    </dgm:pt>
    <dgm:pt modelId="{7650B4BE-8138-4EAC-994E-8702A13B80FF}" type="sibTrans" cxnId="{982218D1-827A-4B8F-B22B-DB2772303FBE}">
      <dgm:prSet/>
      <dgm:spPr/>
      <dgm:t>
        <a:bodyPr/>
        <a:lstStyle/>
        <a:p>
          <a:endParaRPr lang="en-IN"/>
        </a:p>
      </dgm:t>
    </dgm:pt>
    <dgm:pt modelId="{62913686-18C6-414B-BFD6-46B67215BF33}">
      <dgm:prSet phldrT="[Text]" custT="1"/>
      <dgm:spPr/>
      <dgm:t>
        <a:bodyPr/>
        <a:lstStyle/>
        <a:p>
          <a:r>
            <a:rPr lang="en-US" sz="2000" dirty="0" smtClean="0"/>
            <a:t>MTNL</a:t>
          </a:r>
          <a:endParaRPr lang="en-IN" sz="2000" dirty="0"/>
        </a:p>
      </dgm:t>
    </dgm:pt>
    <dgm:pt modelId="{EEACA22A-1068-4553-ACEB-D3A739AE3506}" type="parTrans" cxnId="{02C61222-53BC-418F-BAAF-39F57665CC31}">
      <dgm:prSet/>
      <dgm:spPr/>
      <dgm:t>
        <a:bodyPr/>
        <a:lstStyle/>
        <a:p>
          <a:endParaRPr lang="en-IN"/>
        </a:p>
      </dgm:t>
    </dgm:pt>
    <dgm:pt modelId="{41C5CEBD-5100-40A0-A38E-C3EC26172DB8}" type="sibTrans" cxnId="{02C61222-53BC-418F-BAAF-39F57665CC31}">
      <dgm:prSet/>
      <dgm:spPr/>
      <dgm:t>
        <a:bodyPr/>
        <a:lstStyle/>
        <a:p>
          <a:endParaRPr lang="en-IN"/>
        </a:p>
      </dgm:t>
    </dgm:pt>
    <dgm:pt modelId="{99793CAF-7636-4113-841B-3CC457DFAF31}">
      <dgm:prSet phldrT="[Text]" custT="1"/>
      <dgm:spPr/>
      <dgm:t>
        <a:bodyPr/>
        <a:lstStyle/>
        <a:p>
          <a:r>
            <a:rPr lang="en-US" sz="2000" dirty="0" smtClean="0"/>
            <a:t>BSNL</a:t>
          </a:r>
          <a:endParaRPr lang="en-IN" sz="2000" dirty="0"/>
        </a:p>
      </dgm:t>
    </dgm:pt>
    <dgm:pt modelId="{29753810-F33F-45DA-820C-F82337B56A0B}" type="parTrans" cxnId="{C21DCE24-E243-4E1C-BAEE-9D450D6F5136}">
      <dgm:prSet/>
      <dgm:spPr/>
      <dgm:t>
        <a:bodyPr/>
        <a:lstStyle/>
        <a:p>
          <a:endParaRPr lang="en-IN"/>
        </a:p>
      </dgm:t>
    </dgm:pt>
    <dgm:pt modelId="{DEEE579A-080E-444B-9AA3-8BDB412E88BC}" type="sibTrans" cxnId="{C21DCE24-E243-4E1C-BAEE-9D450D6F5136}">
      <dgm:prSet/>
      <dgm:spPr/>
      <dgm:t>
        <a:bodyPr/>
        <a:lstStyle/>
        <a:p>
          <a:endParaRPr lang="en-IN"/>
        </a:p>
      </dgm:t>
    </dgm:pt>
    <dgm:pt modelId="{EA10D172-E69A-4C17-A797-C82EE756A62B}">
      <dgm:prSet phldrT="[Text]" custT="1"/>
      <dgm:spPr/>
      <dgm:t>
        <a:bodyPr/>
        <a:lstStyle/>
        <a:p>
          <a:r>
            <a:rPr lang="en-US" sz="2800" b="1" dirty="0" smtClean="0"/>
            <a:t>Private Indian owned companies</a:t>
          </a:r>
          <a:endParaRPr lang="en-IN" sz="2800" b="1" dirty="0"/>
        </a:p>
      </dgm:t>
    </dgm:pt>
    <dgm:pt modelId="{E554416D-E210-466F-AF8F-317055F4C321}" type="parTrans" cxnId="{7EAC48CF-936D-499D-9BA9-616BB2400C24}">
      <dgm:prSet/>
      <dgm:spPr/>
      <dgm:t>
        <a:bodyPr/>
        <a:lstStyle/>
        <a:p>
          <a:endParaRPr lang="en-IN"/>
        </a:p>
      </dgm:t>
    </dgm:pt>
    <dgm:pt modelId="{0968945E-62AE-45DB-93FA-74B187395D62}" type="sibTrans" cxnId="{7EAC48CF-936D-499D-9BA9-616BB2400C24}">
      <dgm:prSet/>
      <dgm:spPr/>
      <dgm:t>
        <a:bodyPr/>
        <a:lstStyle/>
        <a:p>
          <a:endParaRPr lang="en-IN"/>
        </a:p>
      </dgm:t>
    </dgm:pt>
    <dgm:pt modelId="{4A49FE24-4BDB-48F2-BBD5-7EF38290D595}">
      <dgm:prSet phldrT="[Text]" custT="1"/>
      <dgm:spPr/>
      <dgm:t>
        <a:bodyPr/>
        <a:lstStyle/>
        <a:p>
          <a:r>
            <a:rPr lang="en-US" sz="2800" b="1" dirty="0" smtClean="0"/>
            <a:t>Foreign invested companies</a:t>
          </a:r>
          <a:endParaRPr lang="en-IN" sz="2800" b="1" dirty="0"/>
        </a:p>
      </dgm:t>
    </dgm:pt>
    <dgm:pt modelId="{8F3F25F8-798E-4052-ABA6-2A7D24E96BA9}" type="parTrans" cxnId="{C4247B17-A430-4600-A2BF-02CD97E51EE2}">
      <dgm:prSet/>
      <dgm:spPr/>
      <dgm:t>
        <a:bodyPr/>
        <a:lstStyle/>
        <a:p>
          <a:endParaRPr lang="en-IN"/>
        </a:p>
      </dgm:t>
    </dgm:pt>
    <dgm:pt modelId="{DFD99A3D-D513-4C55-9E12-50DC2A00D3CE}" type="sibTrans" cxnId="{C4247B17-A430-4600-A2BF-02CD97E51EE2}">
      <dgm:prSet/>
      <dgm:spPr/>
      <dgm:t>
        <a:bodyPr/>
        <a:lstStyle/>
        <a:p>
          <a:endParaRPr lang="en-IN"/>
        </a:p>
      </dgm:t>
    </dgm:pt>
    <dgm:pt modelId="{9A91A42D-BA4A-4877-9F04-D7E93EBCEDDC}">
      <dgm:prSet phldrT="[Text]" custT="1"/>
      <dgm:spPr/>
      <dgm:t>
        <a:bodyPr/>
        <a:lstStyle/>
        <a:p>
          <a:r>
            <a:rPr lang="en-US" sz="2000" dirty="0" smtClean="0"/>
            <a:t>Vodafone</a:t>
          </a:r>
          <a:endParaRPr lang="en-IN" sz="2000" dirty="0"/>
        </a:p>
      </dgm:t>
    </dgm:pt>
    <dgm:pt modelId="{E26FEA2C-2B77-4D98-8BE9-CE160D0EF472}" type="parTrans" cxnId="{8DC722EE-0812-4914-B65D-CD93AB7D29B0}">
      <dgm:prSet/>
      <dgm:spPr/>
      <dgm:t>
        <a:bodyPr/>
        <a:lstStyle/>
        <a:p>
          <a:endParaRPr lang="en-IN"/>
        </a:p>
      </dgm:t>
    </dgm:pt>
    <dgm:pt modelId="{078E0F3D-9A87-48E8-800E-3F2C650E9375}" type="sibTrans" cxnId="{8DC722EE-0812-4914-B65D-CD93AB7D29B0}">
      <dgm:prSet/>
      <dgm:spPr/>
      <dgm:t>
        <a:bodyPr/>
        <a:lstStyle/>
        <a:p>
          <a:endParaRPr lang="en-IN"/>
        </a:p>
      </dgm:t>
    </dgm:pt>
    <dgm:pt modelId="{84D29936-1B7E-48D4-9886-807B775CE4E1}">
      <dgm:prSet phldrT="[Text]" custT="1"/>
      <dgm:spPr/>
      <dgm:t>
        <a:bodyPr/>
        <a:lstStyle/>
        <a:p>
          <a:r>
            <a:rPr lang="en-US" sz="2000" dirty="0" err="1" smtClean="0"/>
            <a:t>Airtel</a:t>
          </a:r>
          <a:endParaRPr lang="en-IN" sz="2000" dirty="0"/>
        </a:p>
      </dgm:t>
    </dgm:pt>
    <dgm:pt modelId="{26E57B08-6D76-4C60-8111-048C2F371604}" type="parTrans" cxnId="{A514CB97-EE49-406C-BFD1-A1A46E6523A8}">
      <dgm:prSet/>
      <dgm:spPr/>
      <dgm:t>
        <a:bodyPr/>
        <a:lstStyle/>
        <a:p>
          <a:endParaRPr lang="en-IN"/>
        </a:p>
      </dgm:t>
    </dgm:pt>
    <dgm:pt modelId="{706CB897-9EDA-409D-A050-A90BE5A21131}" type="sibTrans" cxnId="{A514CB97-EE49-406C-BFD1-A1A46E6523A8}">
      <dgm:prSet/>
      <dgm:spPr/>
      <dgm:t>
        <a:bodyPr/>
        <a:lstStyle/>
        <a:p>
          <a:endParaRPr lang="en-IN"/>
        </a:p>
      </dgm:t>
    </dgm:pt>
    <dgm:pt modelId="{348F518B-702F-4AA4-94AB-B7D9402EE5B9}">
      <dgm:prSet phldrT="[Text]" custT="1"/>
      <dgm:spPr/>
      <dgm:t>
        <a:bodyPr/>
        <a:lstStyle/>
        <a:p>
          <a:r>
            <a:rPr lang="en-US" sz="2400" b="0" dirty="0" smtClean="0"/>
            <a:t>Reliance </a:t>
          </a:r>
          <a:r>
            <a:rPr lang="en-US" sz="2400" b="0" dirty="0" err="1" smtClean="0"/>
            <a:t>infocomm</a:t>
          </a:r>
          <a:endParaRPr lang="en-IN" sz="2400" b="0" dirty="0"/>
        </a:p>
      </dgm:t>
    </dgm:pt>
    <dgm:pt modelId="{7BE17495-1855-46F4-B430-83084F996554}" type="parTrans" cxnId="{E6CB418E-31E1-4E8E-9BBA-AE15C29BF81A}">
      <dgm:prSet/>
      <dgm:spPr/>
      <dgm:t>
        <a:bodyPr/>
        <a:lstStyle/>
        <a:p>
          <a:endParaRPr lang="en-IN"/>
        </a:p>
      </dgm:t>
    </dgm:pt>
    <dgm:pt modelId="{D43ACDF5-7126-48BD-AF3E-9D8F50CA282B}" type="sibTrans" cxnId="{E6CB418E-31E1-4E8E-9BBA-AE15C29BF81A}">
      <dgm:prSet/>
      <dgm:spPr/>
      <dgm:t>
        <a:bodyPr/>
        <a:lstStyle/>
        <a:p>
          <a:endParaRPr lang="en-IN"/>
        </a:p>
      </dgm:t>
    </dgm:pt>
    <dgm:pt modelId="{90C918B4-AF5E-4976-BC48-0B0D25B5D8A6}">
      <dgm:prSet phldrT="[Text]"/>
      <dgm:spPr/>
      <dgm:t>
        <a:bodyPr/>
        <a:lstStyle/>
        <a:p>
          <a:endParaRPr lang="en-IN" sz="1400" dirty="0"/>
        </a:p>
      </dgm:t>
    </dgm:pt>
    <dgm:pt modelId="{A40093BF-32CA-4D21-9B4F-15863CF57737}" type="parTrans" cxnId="{D82E564D-FE41-45B6-A0C9-95BACB610AE0}">
      <dgm:prSet/>
      <dgm:spPr/>
      <dgm:t>
        <a:bodyPr/>
        <a:lstStyle/>
        <a:p>
          <a:endParaRPr lang="en-IN"/>
        </a:p>
      </dgm:t>
    </dgm:pt>
    <dgm:pt modelId="{D7132EDC-96EE-478D-A3E0-AD5D141536C1}" type="sibTrans" cxnId="{D82E564D-FE41-45B6-A0C9-95BACB610AE0}">
      <dgm:prSet/>
      <dgm:spPr/>
      <dgm:t>
        <a:bodyPr/>
        <a:lstStyle/>
        <a:p>
          <a:endParaRPr lang="en-IN"/>
        </a:p>
      </dgm:t>
    </dgm:pt>
    <dgm:pt modelId="{68FFEDB2-67EB-4506-922E-3BAA7AAB0765}">
      <dgm:prSet phldrT="[Text]" custT="1"/>
      <dgm:spPr/>
      <dgm:t>
        <a:bodyPr/>
        <a:lstStyle/>
        <a:p>
          <a:r>
            <a:rPr lang="en-US" sz="2400" b="0" dirty="0" smtClean="0"/>
            <a:t>Tata Teleservices</a:t>
          </a:r>
          <a:endParaRPr lang="en-IN" sz="2400" b="0" dirty="0"/>
        </a:p>
      </dgm:t>
    </dgm:pt>
    <dgm:pt modelId="{E8C106C3-9702-4D82-AC47-7E94F9B0C6F7}" type="parTrans" cxnId="{640A0221-AFE9-4EA2-B71D-320722F4BC48}">
      <dgm:prSet/>
      <dgm:spPr/>
      <dgm:t>
        <a:bodyPr/>
        <a:lstStyle/>
        <a:p>
          <a:endParaRPr lang="en-IN"/>
        </a:p>
      </dgm:t>
    </dgm:pt>
    <dgm:pt modelId="{2C6EB3C0-1367-4BDA-A7BF-3BD71206F527}" type="sibTrans" cxnId="{640A0221-AFE9-4EA2-B71D-320722F4BC48}">
      <dgm:prSet/>
      <dgm:spPr/>
      <dgm:t>
        <a:bodyPr/>
        <a:lstStyle/>
        <a:p>
          <a:endParaRPr lang="en-IN"/>
        </a:p>
      </dgm:t>
    </dgm:pt>
    <dgm:pt modelId="{CB1A1CEB-6188-4CD9-A6DD-0E7D80DB1E64}">
      <dgm:prSet phldrT="[Text]"/>
      <dgm:spPr/>
      <dgm:t>
        <a:bodyPr/>
        <a:lstStyle/>
        <a:p>
          <a:endParaRPr lang="en-IN" sz="1800" dirty="0"/>
        </a:p>
      </dgm:t>
    </dgm:pt>
    <dgm:pt modelId="{6BA06918-78BB-4099-B43E-730AACF0E34B}" type="parTrans" cxnId="{0CCFEA13-D017-4CA2-88FF-10EF2D4BC53A}">
      <dgm:prSet/>
      <dgm:spPr/>
      <dgm:t>
        <a:bodyPr/>
        <a:lstStyle/>
        <a:p>
          <a:endParaRPr lang="en-IN"/>
        </a:p>
      </dgm:t>
    </dgm:pt>
    <dgm:pt modelId="{8C2F5CBD-3FAE-4542-AB19-2EDECF8ACEDF}" type="sibTrans" cxnId="{0CCFEA13-D017-4CA2-88FF-10EF2D4BC53A}">
      <dgm:prSet/>
      <dgm:spPr/>
      <dgm:t>
        <a:bodyPr/>
        <a:lstStyle/>
        <a:p>
          <a:endParaRPr lang="en-IN"/>
        </a:p>
      </dgm:t>
    </dgm:pt>
    <dgm:pt modelId="{3E39059C-19CB-4A48-B1ED-0B2D81E4B22D}">
      <dgm:prSet phldrT="[Text]" custT="1"/>
      <dgm:spPr/>
      <dgm:t>
        <a:bodyPr/>
        <a:lstStyle/>
        <a:p>
          <a:r>
            <a:rPr lang="en-US" sz="2000" dirty="0" err="1" smtClean="0"/>
            <a:t>Docomo</a:t>
          </a:r>
          <a:endParaRPr lang="en-IN" sz="2000" dirty="0"/>
        </a:p>
      </dgm:t>
    </dgm:pt>
    <dgm:pt modelId="{1FFB6C03-145E-4487-A363-B1FDBC4D1C75}" type="parTrans" cxnId="{27C42548-B7B9-4698-AA7B-B5DDF81DBE58}">
      <dgm:prSet/>
      <dgm:spPr/>
      <dgm:t>
        <a:bodyPr/>
        <a:lstStyle/>
        <a:p>
          <a:endParaRPr lang="en-IN"/>
        </a:p>
      </dgm:t>
    </dgm:pt>
    <dgm:pt modelId="{F22B24E9-5920-414C-A88F-C8801D4F0CB7}" type="sibTrans" cxnId="{27C42548-B7B9-4698-AA7B-B5DDF81DBE58}">
      <dgm:prSet/>
      <dgm:spPr/>
      <dgm:t>
        <a:bodyPr/>
        <a:lstStyle/>
        <a:p>
          <a:endParaRPr lang="en-IN"/>
        </a:p>
      </dgm:t>
    </dgm:pt>
    <dgm:pt modelId="{F187FEDB-2C35-4CF1-98BB-DF56F3F14ACF}">
      <dgm:prSet phldrT="[Text]" custT="1"/>
      <dgm:spPr/>
      <dgm:t>
        <a:bodyPr/>
        <a:lstStyle/>
        <a:p>
          <a:r>
            <a:rPr lang="en-US" sz="2000" dirty="0" err="1" smtClean="0"/>
            <a:t>Aircel</a:t>
          </a:r>
          <a:endParaRPr lang="en-IN" sz="2000" dirty="0"/>
        </a:p>
      </dgm:t>
    </dgm:pt>
    <dgm:pt modelId="{8730DBE1-4B92-422F-9A59-1434B2F9C8D3}" type="parTrans" cxnId="{E757F5E2-36AB-4322-B701-B0DC1BD775A4}">
      <dgm:prSet/>
      <dgm:spPr/>
      <dgm:t>
        <a:bodyPr/>
        <a:lstStyle/>
        <a:p>
          <a:endParaRPr lang="en-IN"/>
        </a:p>
      </dgm:t>
    </dgm:pt>
    <dgm:pt modelId="{08692BBC-E724-42DD-8C5D-898B07DBD2FF}" type="sibTrans" cxnId="{E757F5E2-36AB-4322-B701-B0DC1BD775A4}">
      <dgm:prSet/>
      <dgm:spPr/>
      <dgm:t>
        <a:bodyPr/>
        <a:lstStyle/>
        <a:p>
          <a:endParaRPr lang="en-IN"/>
        </a:p>
      </dgm:t>
    </dgm:pt>
    <dgm:pt modelId="{F3D5C5C9-3741-41DA-890F-9716976062BB}">
      <dgm:prSet phldrT="[Text]" custT="1"/>
      <dgm:spPr/>
      <dgm:t>
        <a:bodyPr/>
        <a:lstStyle/>
        <a:p>
          <a:r>
            <a:rPr lang="en-US" sz="2000" dirty="0" smtClean="0"/>
            <a:t>Videocon </a:t>
          </a:r>
          <a:r>
            <a:rPr lang="en-US" sz="2000" dirty="0" smtClean="0"/>
            <a:t>etc.</a:t>
          </a:r>
          <a:endParaRPr lang="en-IN" sz="2000" dirty="0"/>
        </a:p>
      </dgm:t>
    </dgm:pt>
    <dgm:pt modelId="{A0A5C242-1A60-4FFE-A4F3-508972495F30}" type="parTrans" cxnId="{40869CB6-E80E-4F62-8791-01E39CB97084}">
      <dgm:prSet/>
      <dgm:spPr/>
      <dgm:t>
        <a:bodyPr/>
        <a:lstStyle/>
        <a:p>
          <a:endParaRPr lang="en-IN"/>
        </a:p>
      </dgm:t>
    </dgm:pt>
    <dgm:pt modelId="{38AA23DC-A85B-4221-8750-8F5E765B851E}" type="sibTrans" cxnId="{40869CB6-E80E-4F62-8791-01E39CB97084}">
      <dgm:prSet/>
      <dgm:spPr/>
      <dgm:t>
        <a:bodyPr/>
        <a:lstStyle/>
        <a:p>
          <a:endParaRPr lang="en-IN"/>
        </a:p>
      </dgm:t>
    </dgm:pt>
    <dgm:pt modelId="{22579EFC-0720-4E6F-93BA-6DE9385F113F}" type="pres">
      <dgm:prSet presAssocID="{7AD39526-C0EC-46B4-B341-F70ACAE5F7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1A2F34-F6D9-4F7D-AF15-B1128EDB2FE8}" type="pres">
      <dgm:prSet presAssocID="{990B4D5C-5BD4-4B63-8BC7-C4A3106E7033}" presName="comp" presStyleCnt="0"/>
      <dgm:spPr/>
    </dgm:pt>
    <dgm:pt modelId="{B336EC8A-7BF5-4873-A028-943231495F00}" type="pres">
      <dgm:prSet presAssocID="{990B4D5C-5BD4-4B63-8BC7-C4A3106E7033}" presName="box" presStyleLbl="node1" presStyleIdx="0" presStyleCnt="3"/>
      <dgm:spPr/>
      <dgm:t>
        <a:bodyPr/>
        <a:lstStyle/>
        <a:p>
          <a:endParaRPr lang="en-IN"/>
        </a:p>
      </dgm:t>
    </dgm:pt>
    <dgm:pt modelId="{12F09980-9F20-4B53-8A57-847521FC3CB0}" type="pres">
      <dgm:prSet presAssocID="{990B4D5C-5BD4-4B63-8BC7-C4A3106E703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9F202B-6C0F-4F6C-9AB6-71BC4CE2DD71}" type="pres">
      <dgm:prSet presAssocID="{990B4D5C-5BD4-4B63-8BC7-C4A3106E703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75F5F7-E65B-4FD4-B3E3-B3E9A235ECA5}" type="pres">
      <dgm:prSet presAssocID="{7650B4BE-8138-4EAC-994E-8702A13B80FF}" presName="spacer" presStyleCnt="0"/>
      <dgm:spPr/>
    </dgm:pt>
    <dgm:pt modelId="{584D64AF-FB00-4E08-9D84-A3F88BE470AD}" type="pres">
      <dgm:prSet presAssocID="{EA10D172-E69A-4C17-A797-C82EE756A62B}" presName="comp" presStyleCnt="0"/>
      <dgm:spPr/>
    </dgm:pt>
    <dgm:pt modelId="{706C3412-2CAE-4EC5-BE2F-D0CD5F45B06F}" type="pres">
      <dgm:prSet presAssocID="{EA10D172-E69A-4C17-A797-C82EE756A62B}" presName="box" presStyleLbl="node1" presStyleIdx="1" presStyleCnt="3" custScaleY="130513"/>
      <dgm:spPr/>
      <dgm:t>
        <a:bodyPr/>
        <a:lstStyle/>
        <a:p>
          <a:endParaRPr lang="en-IN"/>
        </a:p>
      </dgm:t>
    </dgm:pt>
    <dgm:pt modelId="{E4B43801-9C91-4EDB-B3EB-1EE7B7F8AA70}" type="pres">
      <dgm:prSet presAssocID="{EA10D172-E69A-4C17-A797-C82EE756A62B}" presName="img" presStyleLbl="fgImgPlace1" presStyleIdx="1" presStyleCnt="3" custLinFactNeighborX="-189" custLinFactNeighborY="527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8B105BB-C5A8-474D-9152-71ED4B9DC0F3}" type="pres">
      <dgm:prSet presAssocID="{EA10D172-E69A-4C17-A797-C82EE756A6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68FA82F-74F0-4649-B8AA-DB656861A939}" type="pres">
      <dgm:prSet presAssocID="{0968945E-62AE-45DB-93FA-74B187395D62}" presName="spacer" presStyleCnt="0"/>
      <dgm:spPr/>
    </dgm:pt>
    <dgm:pt modelId="{E0C6DB9F-5D5E-4DA6-94B7-DBE2C8D5C109}" type="pres">
      <dgm:prSet presAssocID="{4A49FE24-4BDB-48F2-BBD5-7EF38290D595}" presName="comp" presStyleCnt="0"/>
      <dgm:spPr/>
    </dgm:pt>
    <dgm:pt modelId="{6E53C707-A3D4-4963-8B8F-7972FD83AA1C}" type="pres">
      <dgm:prSet presAssocID="{4A49FE24-4BDB-48F2-BBD5-7EF38290D595}" presName="box" presStyleLbl="node1" presStyleIdx="2" presStyleCnt="3" custScaleY="200253"/>
      <dgm:spPr/>
      <dgm:t>
        <a:bodyPr/>
        <a:lstStyle/>
        <a:p>
          <a:endParaRPr lang="en-IN"/>
        </a:p>
      </dgm:t>
    </dgm:pt>
    <dgm:pt modelId="{FD5BE1F2-F9A0-4B3A-83EB-E839CB0EAAB7}" type="pres">
      <dgm:prSet presAssocID="{4A49FE24-4BDB-48F2-BBD5-7EF38290D595}" presName="img" presStyleLbl="fgImgPlace1" presStyleIdx="2" presStyleCnt="3" custScaleY="1603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06A1C9-47D2-4817-B197-1A4861FD2793}" type="pres">
      <dgm:prSet presAssocID="{4A49FE24-4BDB-48F2-BBD5-7EF38290D59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FDC2524-62B4-40A8-A254-046BDF02DA2B}" type="presOf" srcId="{EA10D172-E69A-4C17-A797-C82EE756A62B}" destId="{C8B105BB-C5A8-474D-9152-71ED4B9DC0F3}" srcOrd="1" destOrd="0" presId="urn:microsoft.com/office/officeart/2005/8/layout/vList4"/>
    <dgm:cxn modelId="{AFC55C18-2DAB-4CEE-8D3B-1BBB8400F172}" type="presOf" srcId="{990B4D5C-5BD4-4B63-8BC7-C4A3106E7033}" destId="{D29F202B-6C0F-4F6C-9AB6-71BC4CE2DD71}" srcOrd="1" destOrd="0" presId="urn:microsoft.com/office/officeart/2005/8/layout/vList4"/>
    <dgm:cxn modelId="{4DE231D0-14E2-4D28-9ADF-65DA82E59090}" type="presOf" srcId="{9A91A42D-BA4A-4877-9F04-D7E93EBCEDDC}" destId="{6E53C707-A3D4-4963-8B8F-7972FD83AA1C}" srcOrd="0" destOrd="1" presId="urn:microsoft.com/office/officeart/2005/8/layout/vList4"/>
    <dgm:cxn modelId="{F11470CF-8E75-438E-9FBA-E8A2D32A5D94}" type="presOf" srcId="{62913686-18C6-414B-BFD6-46B67215BF33}" destId="{B336EC8A-7BF5-4873-A028-943231495F00}" srcOrd="0" destOrd="1" presId="urn:microsoft.com/office/officeart/2005/8/layout/vList4"/>
    <dgm:cxn modelId="{4E1D49C9-3D4B-45DC-8515-BA1FBACF9439}" type="presOf" srcId="{7AD39526-C0EC-46B4-B341-F70ACAE5F77F}" destId="{22579EFC-0720-4E6F-93BA-6DE9385F113F}" srcOrd="0" destOrd="0" presId="urn:microsoft.com/office/officeart/2005/8/layout/vList4"/>
    <dgm:cxn modelId="{C21DCE24-E243-4E1C-BAEE-9D450D6F5136}" srcId="{990B4D5C-5BD4-4B63-8BC7-C4A3106E7033}" destId="{99793CAF-7636-4113-841B-3CC457DFAF31}" srcOrd="1" destOrd="0" parTransId="{29753810-F33F-45DA-820C-F82337B56A0B}" sibTransId="{DEEE579A-080E-444B-9AA3-8BDB412E88BC}"/>
    <dgm:cxn modelId="{E4ACCAFE-7583-4613-919F-1EB8E5648648}" type="presOf" srcId="{3E39059C-19CB-4A48-B1ED-0B2D81E4B22D}" destId="{EB06A1C9-47D2-4817-B197-1A4861FD2793}" srcOrd="1" destOrd="3" presId="urn:microsoft.com/office/officeart/2005/8/layout/vList4"/>
    <dgm:cxn modelId="{76AC8999-3DE5-4EBB-BB2C-44ACE5A70CA3}" type="presOf" srcId="{99793CAF-7636-4113-841B-3CC457DFAF31}" destId="{D29F202B-6C0F-4F6C-9AB6-71BC4CE2DD71}" srcOrd="1" destOrd="2" presId="urn:microsoft.com/office/officeart/2005/8/layout/vList4"/>
    <dgm:cxn modelId="{FACC685A-3A53-45C5-BBFA-A5E55ECE5A1E}" type="presOf" srcId="{9A91A42D-BA4A-4877-9F04-D7E93EBCEDDC}" destId="{EB06A1C9-47D2-4817-B197-1A4861FD2793}" srcOrd="1" destOrd="1" presId="urn:microsoft.com/office/officeart/2005/8/layout/vList4"/>
    <dgm:cxn modelId="{0CCFEA13-D017-4CA2-88FF-10EF2D4BC53A}" srcId="{4A49FE24-4BDB-48F2-BBD5-7EF38290D595}" destId="{CB1A1CEB-6188-4CD9-A6DD-0E7D80DB1E64}" srcOrd="5" destOrd="0" parTransId="{6BA06918-78BB-4099-B43E-730AACF0E34B}" sibTransId="{8C2F5CBD-3FAE-4542-AB19-2EDECF8ACEDF}"/>
    <dgm:cxn modelId="{0F8C5BC0-869D-4B1E-A090-0F9D285EFCD8}" type="presOf" srcId="{62913686-18C6-414B-BFD6-46B67215BF33}" destId="{D29F202B-6C0F-4F6C-9AB6-71BC4CE2DD71}" srcOrd="1" destOrd="1" presId="urn:microsoft.com/office/officeart/2005/8/layout/vList4"/>
    <dgm:cxn modelId="{E6CB418E-31E1-4E8E-9BBA-AE15C29BF81A}" srcId="{EA10D172-E69A-4C17-A797-C82EE756A62B}" destId="{348F518B-702F-4AA4-94AB-B7D9402EE5B9}" srcOrd="0" destOrd="0" parTransId="{7BE17495-1855-46F4-B430-83084F996554}" sibTransId="{D43ACDF5-7126-48BD-AF3E-9D8F50CA282B}"/>
    <dgm:cxn modelId="{B3F65B14-711B-4430-8FA9-6CC95E269D0D}" type="presOf" srcId="{68FFEDB2-67EB-4506-922E-3BAA7AAB0765}" destId="{C8B105BB-C5A8-474D-9152-71ED4B9DC0F3}" srcOrd="1" destOrd="2" presId="urn:microsoft.com/office/officeart/2005/8/layout/vList4"/>
    <dgm:cxn modelId="{02C61222-53BC-418F-BAAF-39F57665CC31}" srcId="{990B4D5C-5BD4-4B63-8BC7-C4A3106E7033}" destId="{62913686-18C6-414B-BFD6-46B67215BF33}" srcOrd="0" destOrd="0" parTransId="{EEACA22A-1068-4553-ACEB-D3A739AE3506}" sibTransId="{41C5CEBD-5100-40A0-A38E-C3EC26172DB8}"/>
    <dgm:cxn modelId="{52B9C011-77C2-4DC4-B517-7F3C34DFE74E}" type="presOf" srcId="{3E39059C-19CB-4A48-B1ED-0B2D81E4B22D}" destId="{6E53C707-A3D4-4963-8B8F-7972FD83AA1C}" srcOrd="0" destOrd="3" presId="urn:microsoft.com/office/officeart/2005/8/layout/vList4"/>
    <dgm:cxn modelId="{982218D1-827A-4B8F-B22B-DB2772303FBE}" srcId="{7AD39526-C0EC-46B4-B341-F70ACAE5F77F}" destId="{990B4D5C-5BD4-4B63-8BC7-C4A3106E7033}" srcOrd="0" destOrd="0" parTransId="{5FF32102-C25D-4850-A0E9-F4582BD69EC9}" sibTransId="{7650B4BE-8138-4EAC-994E-8702A13B80FF}"/>
    <dgm:cxn modelId="{2A707292-6A50-419B-9084-42796459C8B4}" type="presOf" srcId="{84D29936-1B7E-48D4-9886-807B775CE4E1}" destId="{6E53C707-A3D4-4963-8B8F-7972FD83AA1C}" srcOrd="0" destOrd="2" presId="urn:microsoft.com/office/officeart/2005/8/layout/vList4"/>
    <dgm:cxn modelId="{640A0221-AFE9-4EA2-B71D-320722F4BC48}" srcId="{EA10D172-E69A-4C17-A797-C82EE756A62B}" destId="{68FFEDB2-67EB-4506-922E-3BAA7AAB0765}" srcOrd="1" destOrd="0" parTransId="{E8C106C3-9702-4D82-AC47-7E94F9B0C6F7}" sibTransId="{2C6EB3C0-1367-4BDA-A7BF-3BD71206F527}"/>
    <dgm:cxn modelId="{8DC722EE-0812-4914-B65D-CD93AB7D29B0}" srcId="{4A49FE24-4BDB-48F2-BBD5-7EF38290D595}" destId="{9A91A42D-BA4A-4877-9F04-D7E93EBCEDDC}" srcOrd="0" destOrd="0" parTransId="{E26FEA2C-2B77-4D98-8BE9-CE160D0EF472}" sibTransId="{078E0F3D-9A87-48E8-800E-3F2C650E9375}"/>
    <dgm:cxn modelId="{E3CE707D-61C9-4ED1-A3E7-90636D1D3111}" type="presOf" srcId="{99793CAF-7636-4113-841B-3CC457DFAF31}" destId="{B336EC8A-7BF5-4873-A028-943231495F00}" srcOrd="0" destOrd="2" presId="urn:microsoft.com/office/officeart/2005/8/layout/vList4"/>
    <dgm:cxn modelId="{6ED443F2-3F4A-4DBF-A779-C15DC6982B20}" type="presOf" srcId="{68FFEDB2-67EB-4506-922E-3BAA7AAB0765}" destId="{706C3412-2CAE-4EC5-BE2F-D0CD5F45B06F}" srcOrd="0" destOrd="2" presId="urn:microsoft.com/office/officeart/2005/8/layout/vList4"/>
    <dgm:cxn modelId="{CB9C210A-CE9C-4783-973C-EE7F18D8DBF2}" type="presOf" srcId="{990B4D5C-5BD4-4B63-8BC7-C4A3106E7033}" destId="{B336EC8A-7BF5-4873-A028-943231495F00}" srcOrd="0" destOrd="0" presId="urn:microsoft.com/office/officeart/2005/8/layout/vList4"/>
    <dgm:cxn modelId="{40869CB6-E80E-4F62-8791-01E39CB97084}" srcId="{4A49FE24-4BDB-48F2-BBD5-7EF38290D595}" destId="{F3D5C5C9-3741-41DA-890F-9716976062BB}" srcOrd="4" destOrd="0" parTransId="{A0A5C242-1A60-4FFE-A4F3-508972495F30}" sibTransId="{38AA23DC-A85B-4221-8750-8F5E765B851E}"/>
    <dgm:cxn modelId="{C4247B17-A430-4600-A2BF-02CD97E51EE2}" srcId="{7AD39526-C0EC-46B4-B341-F70ACAE5F77F}" destId="{4A49FE24-4BDB-48F2-BBD5-7EF38290D595}" srcOrd="2" destOrd="0" parTransId="{8F3F25F8-798E-4052-ABA6-2A7D24E96BA9}" sibTransId="{DFD99A3D-D513-4C55-9E12-50DC2A00D3CE}"/>
    <dgm:cxn modelId="{D82E564D-FE41-45B6-A0C9-95BACB610AE0}" srcId="{EA10D172-E69A-4C17-A797-C82EE756A62B}" destId="{90C918B4-AF5E-4976-BC48-0B0D25B5D8A6}" srcOrd="2" destOrd="0" parTransId="{A40093BF-32CA-4D21-9B4F-15863CF57737}" sibTransId="{D7132EDC-96EE-478D-A3E0-AD5D141536C1}"/>
    <dgm:cxn modelId="{191BF222-966E-4F08-A54C-75343D346574}" type="presOf" srcId="{4A49FE24-4BDB-48F2-BBD5-7EF38290D595}" destId="{6E53C707-A3D4-4963-8B8F-7972FD83AA1C}" srcOrd="0" destOrd="0" presId="urn:microsoft.com/office/officeart/2005/8/layout/vList4"/>
    <dgm:cxn modelId="{7EFAA7F9-188D-48F4-AE13-0C3F8312CA54}" type="presOf" srcId="{F3D5C5C9-3741-41DA-890F-9716976062BB}" destId="{6E53C707-A3D4-4963-8B8F-7972FD83AA1C}" srcOrd="0" destOrd="5" presId="urn:microsoft.com/office/officeart/2005/8/layout/vList4"/>
    <dgm:cxn modelId="{4C956415-27C7-438F-8321-EBBA13C5D888}" type="presOf" srcId="{90C918B4-AF5E-4976-BC48-0B0D25B5D8A6}" destId="{706C3412-2CAE-4EC5-BE2F-D0CD5F45B06F}" srcOrd="0" destOrd="3" presId="urn:microsoft.com/office/officeart/2005/8/layout/vList4"/>
    <dgm:cxn modelId="{D4C1546C-DC6B-4D33-915E-092F71DE5A2D}" type="presOf" srcId="{CB1A1CEB-6188-4CD9-A6DD-0E7D80DB1E64}" destId="{6E53C707-A3D4-4963-8B8F-7972FD83AA1C}" srcOrd="0" destOrd="6" presId="urn:microsoft.com/office/officeart/2005/8/layout/vList4"/>
    <dgm:cxn modelId="{387FC383-AEFD-48D3-A189-94819F72075E}" type="presOf" srcId="{4A49FE24-4BDB-48F2-BBD5-7EF38290D595}" destId="{EB06A1C9-47D2-4817-B197-1A4861FD2793}" srcOrd="1" destOrd="0" presId="urn:microsoft.com/office/officeart/2005/8/layout/vList4"/>
    <dgm:cxn modelId="{E1F85B6F-B9BD-450D-9CCC-B7DA56A1D0E3}" type="presOf" srcId="{90C918B4-AF5E-4976-BC48-0B0D25B5D8A6}" destId="{C8B105BB-C5A8-474D-9152-71ED4B9DC0F3}" srcOrd="1" destOrd="3" presId="urn:microsoft.com/office/officeart/2005/8/layout/vList4"/>
    <dgm:cxn modelId="{42225B40-2304-4540-90A0-5D92849C04AE}" type="presOf" srcId="{348F518B-702F-4AA4-94AB-B7D9402EE5B9}" destId="{706C3412-2CAE-4EC5-BE2F-D0CD5F45B06F}" srcOrd="0" destOrd="1" presId="urn:microsoft.com/office/officeart/2005/8/layout/vList4"/>
    <dgm:cxn modelId="{C87036C6-060E-4FC9-A5AA-FFB1B07BA90C}" type="presOf" srcId="{CB1A1CEB-6188-4CD9-A6DD-0E7D80DB1E64}" destId="{EB06A1C9-47D2-4817-B197-1A4861FD2793}" srcOrd="1" destOrd="6" presId="urn:microsoft.com/office/officeart/2005/8/layout/vList4"/>
    <dgm:cxn modelId="{53814042-BED4-4631-A206-EB477CCF7B2C}" type="presOf" srcId="{84D29936-1B7E-48D4-9886-807B775CE4E1}" destId="{EB06A1C9-47D2-4817-B197-1A4861FD2793}" srcOrd="1" destOrd="2" presId="urn:microsoft.com/office/officeart/2005/8/layout/vList4"/>
    <dgm:cxn modelId="{81E2C931-CDD0-446F-B2D3-25C738F1A22A}" type="presOf" srcId="{F187FEDB-2C35-4CF1-98BB-DF56F3F14ACF}" destId="{6E53C707-A3D4-4963-8B8F-7972FD83AA1C}" srcOrd="0" destOrd="4" presId="urn:microsoft.com/office/officeart/2005/8/layout/vList4"/>
    <dgm:cxn modelId="{27C42548-B7B9-4698-AA7B-B5DDF81DBE58}" srcId="{4A49FE24-4BDB-48F2-BBD5-7EF38290D595}" destId="{3E39059C-19CB-4A48-B1ED-0B2D81E4B22D}" srcOrd="2" destOrd="0" parTransId="{1FFB6C03-145E-4487-A363-B1FDBC4D1C75}" sibTransId="{F22B24E9-5920-414C-A88F-C8801D4F0CB7}"/>
    <dgm:cxn modelId="{D7DE109E-B033-4A77-A968-43B3CCA86024}" type="presOf" srcId="{F3D5C5C9-3741-41DA-890F-9716976062BB}" destId="{EB06A1C9-47D2-4817-B197-1A4861FD2793}" srcOrd="1" destOrd="5" presId="urn:microsoft.com/office/officeart/2005/8/layout/vList4"/>
    <dgm:cxn modelId="{9D7540DA-C40C-46C1-8052-EECD2C79992D}" type="presOf" srcId="{348F518B-702F-4AA4-94AB-B7D9402EE5B9}" destId="{C8B105BB-C5A8-474D-9152-71ED4B9DC0F3}" srcOrd="1" destOrd="1" presId="urn:microsoft.com/office/officeart/2005/8/layout/vList4"/>
    <dgm:cxn modelId="{E757F5E2-36AB-4322-B701-B0DC1BD775A4}" srcId="{4A49FE24-4BDB-48F2-BBD5-7EF38290D595}" destId="{F187FEDB-2C35-4CF1-98BB-DF56F3F14ACF}" srcOrd="3" destOrd="0" parTransId="{8730DBE1-4B92-422F-9A59-1434B2F9C8D3}" sibTransId="{08692BBC-E724-42DD-8C5D-898B07DBD2FF}"/>
    <dgm:cxn modelId="{7EAC48CF-936D-499D-9BA9-616BB2400C24}" srcId="{7AD39526-C0EC-46B4-B341-F70ACAE5F77F}" destId="{EA10D172-E69A-4C17-A797-C82EE756A62B}" srcOrd="1" destOrd="0" parTransId="{E554416D-E210-466F-AF8F-317055F4C321}" sibTransId="{0968945E-62AE-45DB-93FA-74B187395D62}"/>
    <dgm:cxn modelId="{A514CB97-EE49-406C-BFD1-A1A46E6523A8}" srcId="{4A49FE24-4BDB-48F2-BBD5-7EF38290D595}" destId="{84D29936-1B7E-48D4-9886-807B775CE4E1}" srcOrd="1" destOrd="0" parTransId="{26E57B08-6D76-4C60-8111-048C2F371604}" sibTransId="{706CB897-9EDA-409D-A050-A90BE5A21131}"/>
    <dgm:cxn modelId="{8FF561BD-F536-40FD-AB23-A6462DA7F83D}" type="presOf" srcId="{F187FEDB-2C35-4CF1-98BB-DF56F3F14ACF}" destId="{EB06A1C9-47D2-4817-B197-1A4861FD2793}" srcOrd="1" destOrd="4" presId="urn:microsoft.com/office/officeart/2005/8/layout/vList4"/>
    <dgm:cxn modelId="{D42805C5-EE74-49D6-A013-DB35C55F4085}" type="presOf" srcId="{EA10D172-E69A-4C17-A797-C82EE756A62B}" destId="{706C3412-2CAE-4EC5-BE2F-D0CD5F45B06F}" srcOrd="0" destOrd="0" presId="urn:microsoft.com/office/officeart/2005/8/layout/vList4"/>
    <dgm:cxn modelId="{C68BEF0D-0C99-472E-BA4E-646F2A12B623}" type="presParOf" srcId="{22579EFC-0720-4E6F-93BA-6DE9385F113F}" destId="{601A2F34-F6D9-4F7D-AF15-B1128EDB2FE8}" srcOrd="0" destOrd="0" presId="urn:microsoft.com/office/officeart/2005/8/layout/vList4"/>
    <dgm:cxn modelId="{BD1642F0-70DF-4FFE-8913-A339D0048C71}" type="presParOf" srcId="{601A2F34-F6D9-4F7D-AF15-B1128EDB2FE8}" destId="{B336EC8A-7BF5-4873-A028-943231495F00}" srcOrd="0" destOrd="0" presId="urn:microsoft.com/office/officeart/2005/8/layout/vList4"/>
    <dgm:cxn modelId="{A44D9431-0742-4819-ADE3-99D7550E2E13}" type="presParOf" srcId="{601A2F34-F6D9-4F7D-AF15-B1128EDB2FE8}" destId="{12F09980-9F20-4B53-8A57-847521FC3CB0}" srcOrd="1" destOrd="0" presId="urn:microsoft.com/office/officeart/2005/8/layout/vList4"/>
    <dgm:cxn modelId="{38DF36D1-319E-4D15-B52D-8A68FF4341A9}" type="presParOf" srcId="{601A2F34-F6D9-4F7D-AF15-B1128EDB2FE8}" destId="{D29F202B-6C0F-4F6C-9AB6-71BC4CE2DD71}" srcOrd="2" destOrd="0" presId="urn:microsoft.com/office/officeart/2005/8/layout/vList4"/>
    <dgm:cxn modelId="{2327047F-3DAC-4E84-9B63-9E599D718140}" type="presParOf" srcId="{22579EFC-0720-4E6F-93BA-6DE9385F113F}" destId="{1575F5F7-E65B-4FD4-B3E3-B3E9A235ECA5}" srcOrd="1" destOrd="0" presId="urn:microsoft.com/office/officeart/2005/8/layout/vList4"/>
    <dgm:cxn modelId="{D2765CA9-4E08-42CC-9605-12D5D6A21E1B}" type="presParOf" srcId="{22579EFC-0720-4E6F-93BA-6DE9385F113F}" destId="{584D64AF-FB00-4E08-9D84-A3F88BE470AD}" srcOrd="2" destOrd="0" presId="urn:microsoft.com/office/officeart/2005/8/layout/vList4"/>
    <dgm:cxn modelId="{95C77DC0-DC3F-46A2-BD69-73E6D37DBBD2}" type="presParOf" srcId="{584D64AF-FB00-4E08-9D84-A3F88BE470AD}" destId="{706C3412-2CAE-4EC5-BE2F-D0CD5F45B06F}" srcOrd="0" destOrd="0" presId="urn:microsoft.com/office/officeart/2005/8/layout/vList4"/>
    <dgm:cxn modelId="{91588BF9-87BC-439D-B573-3302FC4B0018}" type="presParOf" srcId="{584D64AF-FB00-4E08-9D84-A3F88BE470AD}" destId="{E4B43801-9C91-4EDB-B3EB-1EE7B7F8AA70}" srcOrd="1" destOrd="0" presId="urn:microsoft.com/office/officeart/2005/8/layout/vList4"/>
    <dgm:cxn modelId="{CCA3B69D-5225-4F44-90DD-480ADEECBCEC}" type="presParOf" srcId="{584D64AF-FB00-4E08-9D84-A3F88BE470AD}" destId="{C8B105BB-C5A8-474D-9152-71ED4B9DC0F3}" srcOrd="2" destOrd="0" presId="urn:microsoft.com/office/officeart/2005/8/layout/vList4"/>
    <dgm:cxn modelId="{F9AF8B42-51CE-4BD1-BE65-5A9DD0ABD4E4}" type="presParOf" srcId="{22579EFC-0720-4E6F-93BA-6DE9385F113F}" destId="{C68FA82F-74F0-4649-B8AA-DB656861A939}" srcOrd="3" destOrd="0" presId="urn:microsoft.com/office/officeart/2005/8/layout/vList4"/>
    <dgm:cxn modelId="{2C2D0E20-59A8-4068-847F-D092B4A81A63}" type="presParOf" srcId="{22579EFC-0720-4E6F-93BA-6DE9385F113F}" destId="{E0C6DB9F-5D5E-4DA6-94B7-DBE2C8D5C109}" srcOrd="4" destOrd="0" presId="urn:microsoft.com/office/officeart/2005/8/layout/vList4"/>
    <dgm:cxn modelId="{7A2590F0-68FD-4A0E-861E-528890933762}" type="presParOf" srcId="{E0C6DB9F-5D5E-4DA6-94B7-DBE2C8D5C109}" destId="{6E53C707-A3D4-4963-8B8F-7972FD83AA1C}" srcOrd="0" destOrd="0" presId="urn:microsoft.com/office/officeart/2005/8/layout/vList4"/>
    <dgm:cxn modelId="{CF596200-D342-44FD-A85B-CC016B745827}" type="presParOf" srcId="{E0C6DB9F-5D5E-4DA6-94B7-DBE2C8D5C109}" destId="{FD5BE1F2-F9A0-4B3A-83EB-E839CB0EAAB7}" srcOrd="1" destOrd="0" presId="urn:microsoft.com/office/officeart/2005/8/layout/vList4"/>
    <dgm:cxn modelId="{ADFD5E8F-72E9-4AF8-AC79-7DD3A1BA37B0}" type="presParOf" srcId="{E0C6DB9F-5D5E-4DA6-94B7-DBE2C8D5C109}" destId="{EB06A1C9-47D2-4817-B197-1A4861FD27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6EC8A-7BF5-4873-A028-943231495F00}">
      <dsp:nvSpPr>
        <dsp:cNvPr id="0" name=""/>
        <dsp:cNvSpPr/>
      </dsp:nvSpPr>
      <dsp:spPr>
        <a:xfrm>
          <a:off x="0" y="0"/>
          <a:ext cx="7704856" cy="1181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State  owned companies</a:t>
          </a:r>
          <a:endParaRPr lang="en-IN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MTNL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BSNL</a:t>
          </a:r>
          <a:endParaRPr lang="en-IN" sz="2000" kern="1200" dirty="0"/>
        </a:p>
      </dsp:txBody>
      <dsp:txXfrm>
        <a:off x="1659095" y="0"/>
        <a:ext cx="6045760" cy="1181240"/>
      </dsp:txXfrm>
    </dsp:sp>
    <dsp:sp modelId="{12F09980-9F20-4B53-8A57-847521FC3CB0}">
      <dsp:nvSpPr>
        <dsp:cNvPr id="0" name=""/>
        <dsp:cNvSpPr/>
      </dsp:nvSpPr>
      <dsp:spPr>
        <a:xfrm>
          <a:off x="118124" y="118124"/>
          <a:ext cx="1540971" cy="9449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C3412-2CAE-4EC5-BE2F-D0CD5F45B06F}">
      <dsp:nvSpPr>
        <dsp:cNvPr id="0" name=""/>
        <dsp:cNvSpPr/>
      </dsp:nvSpPr>
      <dsp:spPr>
        <a:xfrm>
          <a:off x="0" y="1299364"/>
          <a:ext cx="7704856" cy="154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Private Indian owned companies</a:t>
          </a:r>
          <a:endParaRPr lang="en-IN" sz="28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Reliance </a:t>
          </a:r>
          <a:r>
            <a:rPr lang="en-US" sz="2400" b="0" kern="1200" dirty="0" err="1" smtClean="0"/>
            <a:t>infocomm</a:t>
          </a:r>
          <a:endParaRPr lang="en-IN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Tata Teleservices</a:t>
          </a:r>
          <a:endParaRPr lang="en-IN" sz="2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400" kern="1200" dirty="0"/>
        </a:p>
      </dsp:txBody>
      <dsp:txXfrm>
        <a:off x="1659095" y="1299364"/>
        <a:ext cx="6045760" cy="1541672"/>
      </dsp:txXfrm>
    </dsp:sp>
    <dsp:sp modelId="{E4B43801-9C91-4EDB-B3EB-1EE7B7F8AA70}">
      <dsp:nvSpPr>
        <dsp:cNvPr id="0" name=""/>
        <dsp:cNvSpPr/>
      </dsp:nvSpPr>
      <dsp:spPr>
        <a:xfrm>
          <a:off x="115211" y="1602684"/>
          <a:ext cx="1540971" cy="944992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3C707-A3D4-4963-8B8F-7972FD83AA1C}">
      <dsp:nvSpPr>
        <dsp:cNvPr id="0" name=""/>
        <dsp:cNvSpPr/>
      </dsp:nvSpPr>
      <dsp:spPr>
        <a:xfrm>
          <a:off x="0" y="2959161"/>
          <a:ext cx="7704856" cy="236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Foreign invested companies</a:t>
          </a:r>
          <a:endParaRPr lang="en-IN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Vodafone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Airtel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Docomo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Aircel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Videocon </a:t>
          </a:r>
          <a:r>
            <a:rPr lang="en-US" sz="2000" kern="1200" dirty="0" smtClean="0"/>
            <a:t>etc.</a:t>
          </a:r>
          <a:endParaRPr lang="en-IN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</dsp:txBody>
      <dsp:txXfrm>
        <a:off x="1659095" y="2959161"/>
        <a:ext cx="6045760" cy="2365469"/>
      </dsp:txXfrm>
    </dsp:sp>
    <dsp:sp modelId="{FD5BE1F2-F9A0-4B3A-83EB-E839CB0EAAB7}">
      <dsp:nvSpPr>
        <dsp:cNvPr id="0" name=""/>
        <dsp:cNvSpPr/>
      </dsp:nvSpPr>
      <dsp:spPr>
        <a:xfrm>
          <a:off x="118124" y="3384376"/>
          <a:ext cx="1540971" cy="1515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31F2-1FBC-4C3B-9D42-3CE538584909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CC78-B7A4-42CE-8EAA-9AC6732341C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EF4F-93AC-4034-B614-A8C2708E5DC6}" type="datetimeFigureOut">
              <a:rPr lang="en-IN" smtClean="0"/>
              <a:pPr/>
              <a:t>28-03-2012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FAC8-159D-4913-BF5D-63B0B387F50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en.wikipedia.org/wiki/Image:VodafoneNewLog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com-indust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  <p:pic>
        <p:nvPicPr>
          <p:cNvPr id="6" name="Picture 5" descr="telecom-indus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8323">
            <a:off x="4516147" y="4186225"/>
            <a:ext cx="25146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Telecom operator market share:</a:t>
            </a:r>
            <a:endParaRPr lang="en-I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Subscriber-Market-S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1908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Top telecom operators in India in accordance to the subscribers base:</a:t>
            </a:r>
            <a:endParaRPr lang="en-IN" sz="2800" b="1" dirty="0" smtClean="0">
              <a:solidFill>
                <a:schemeClr val="accent1"/>
              </a:solidFill>
            </a:endParaRPr>
          </a:p>
          <a:p>
            <a:endParaRPr lang="en-I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1556792"/>
            <a:ext cx="3491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IN" sz="2000" b="1" dirty="0" err="1" smtClean="0">
                <a:solidFill>
                  <a:srgbClr val="FF0000"/>
                </a:solidFill>
              </a:rPr>
              <a:t>Bharti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</a:rPr>
              <a:t>Airtel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smtClean="0"/>
              <a:t>remains the market leader with </a:t>
            </a:r>
            <a:r>
              <a:rPr lang="en-IN" sz="2000" b="1" dirty="0" smtClean="0">
                <a:solidFill>
                  <a:srgbClr val="FF0000"/>
                </a:solidFill>
              </a:rPr>
              <a:t>21.34% share</a:t>
            </a:r>
            <a:r>
              <a:rPr lang="en-IN" sz="2000" b="1" dirty="0" smtClean="0"/>
              <a:t>. </a:t>
            </a:r>
          </a:p>
          <a:p>
            <a:endParaRPr lang="en-IN" sz="2000" b="1" dirty="0" smtClean="0"/>
          </a:p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FF0000"/>
                </a:solidFill>
              </a:rPr>
              <a:t>Vodafone </a:t>
            </a:r>
            <a:r>
              <a:rPr lang="en-IN" sz="2000" b="1" dirty="0" err="1" smtClean="0">
                <a:solidFill>
                  <a:srgbClr val="FF0000"/>
                </a:solidFill>
              </a:rPr>
              <a:t>Essar</a:t>
            </a:r>
            <a:r>
              <a:rPr lang="en-IN" sz="2000" b="1" dirty="0" smtClean="0">
                <a:solidFill>
                  <a:srgbClr val="FF0000"/>
                </a:solidFill>
              </a:rPr>
              <a:t>  and reliance communications  </a:t>
            </a:r>
            <a:r>
              <a:rPr lang="en-IN" sz="2000" b="1" dirty="0" smtClean="0"/>
              <a:t>is catching up close on 2nd position </a:t>
            </a:r>
            <a:r>
              <a:rPr lang="en-IN" sz="2000" b="1" dirty="0" smtClean="0">
                <a:solidFill>
                  <a:srgbClr val="FF0000"/>
                </a:solidFill>
              </a:rPr>
              <a:t>with 17308% &amp; 17.37% </a:t>
            </a:r>
            <a:r>
              <a:rPr lang="en-IN" sz="2000" b="1" dirty="0" smtClean="0"/>
              <a:t>and </a:t>
            </a:r>
            <a:r>
              <a:rPr lang="en-IN" sz="2000" b="1" dirty="0" err="1" smtClean="0">
                <a:solidFill>
                  <a:srgbClr val="FF0000"/>
                </a:solidFill>
              </a:rPr>
              <a:t>Bsnl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b="1" dirty="0" smtClean="0"/>
              <a:t>is on 3rd spot with </a:t>
            </a:r>
            <a:r>
              <a:rPr lang="en-IN" sz="2000" b="1" dirty="0" smtClean="0">
                <a:solidFill>
                  <a:srgbClr val="FF0000"/>
                </a:solidFill>
              </a:rPr>
              <a:t>11.31%.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96752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                 Operator	           Subscriber base     Market Share</a:t>
            </a:r>
          </a:p>
          <a:p>
            <a:endParaRPr lang="en-IN" dirty="0" smtClean="0"/>
          </a:p>
          <a:p>
            <a:r>
              <a:rPr lang="en-IN" dirty="0" smtClean="0"/>
              <a:t>1	</a:t>
            </a:r>
            <a:r>
              <a:rPr lang="en-IN" b="1" dirty="0" err="1" smtClean="0">
                <a:solidFill>
                  <a:srgbClr val="FF0000"/>
                </a:solidFill>
              </a:rPr>
              <a:t>Bharti</a:t>
            </a:r>
            <a:r>
              <a:rPr lang="en-IN" b="1" dirty="0" smtClean="0">
                <a:solidFill>
                  <a:srgbClr val="FF0000"/>
                </a:solidFill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</a:rPr>
              <a:t>Airtel</a:t>
            </a:r>
            <a:r>
              <a:rPr lang="en-IN" dirty="0" smtClean="0"/>
              <a:t>	146,293,078	21.34%</a:t>
            </a:r>
          </a:p>
          <a:p>
            <a:r>
              <a:rPr lang="en-IN" dirty="0" smtClean="0"/>
              <a:t>2	</a:t>
            </a:r>
            <a:r>
              <a:rPr lang="en-IN" b="1" dirty="0" smtClean="0">
                <a:solidFill>
                  <a:srgbClr val="FF0000"/>
                </a:solidFill>
              </a:rPr>
              <a:t>Reliance comm</a:t>
            </a:r>
            <a:r>
              <a:rPr lang="en-IN" b="1" dirty="0" smtClean="0"/>
              <a:t>.</a:t>
            </a:r>
            <a:r>
              <a:rPr lang="en-IN" dirty="0" smtClean="0"/>
              <a:t>	119,351,438	17.37%</a:t>
            </a:r>
          </a:p>
          <a:p>
            <a:r>
              <a:rPr lang="en-IN" dirty="0" smtClean="0"/>
              <a:t>3	</a:t>
            </a:r>
            <a:r>
              <a:rPr lang="en-IN" b="1" dirty="0" smtClean="0">
                <a:solidFill>
                  <a:srgbClr val="FF0000"/>
                </a:solidFill>
              </a:rPr>
              <a:t>Vodafone	                  </a:t>
            </a:r>
            <a:r>
              <a:rPr lang="en-IN" dirty="0" smtClean="0"/>
              <a:t>118,038,438	17.08%</a:t>
            </a:r>
          </a:p>
          <a:p>
            <a:r>
              <a:rPr lang="en-IN" dirty="0" smtClean="0"/>
              <a:t>4	BSNL	                     80,739,935	11.31%</a:t>
            </a:r>
          </a:p>
          <a:p>
            <a:r>
              <a:rPr lang="en-IN" dirty="0" smtClean="0"/>
              <a:t>5	Tata Teleservices	   80,817,298	11.47%</a:t>
            </a:r>
          </a:p>
          <a:p>
            <a:r>
              <a:rPr lang="en-IN" dirty="0" smtClean="0"/>
              <a:t>6	Idea	                     76,023,551	10.84%</a:t>
            </a:r>
          </a:p>
          <a:p>
            <a:r>
              <a:rPr lang="en-IN" dirty="0" smtClean="0"/>
              <a:t>7	</a:t>
            </a:r>
            <a:r>
              <a:rPr lang="en-IN" dirty="0" err="1" smtClean="0"/>
              <a:t>Aircel</a:t>
            </a:r>
            <a:r>
              <a:rPr lang="en-IN" dirty="0" smtClean="0"/>
              <a:t>	                     47,519,629	6.64%</a:t>
            </a:r>
          </a:p>
          <a:p>
            <a:r>
              <a:rPr lang="en-IN" dirty="0" smtClean="0"/>
              <a:t>8	</a:t>
            </a:r>
            <a:r>
              <a:rPr lang="en-IN" dirty="0" err="1" smtClean="0"/>
              <a:t>Unitech</a:t>
            </a:r>
            <a:r>
              <a:rPr lang="en-IN" dirty="0" smtClean="0"/>
              <a:t>	                     13,748,300	1.05%</a:t>
            </a:r>
          </a:p>
          <a:p>
            <a:r>
              <a:rPr lang="en-IN" dirty="0" smtClean="0"/>
              <a:t>9	Loop	                       3,009,445	0.45%</a:t>
            </a:r>
          </a:p>
          <a:p>
            <a:r>
              <a:rPr lang="en-IN" dirty="0" smtClean="0"/>
              <a:t>10	</a:t>
            </a:r>
            <a:r>
              <a:rPr lang="en-IN" dirty="0" err="1" smtClean="0"/>
              <a:t>Sistema</a:t>
            </a:r>
            <a:r>
              <a:rPr lang="en-IN" dirty="0" smtClean="0"/>
              <a:t>	                       7,121,765	0.86%</a:t>
            </a:r>
          </a:p>
          <a:p>
            <a:r>
              <a:rPr lang="en-IN" dirty="0" smtClean="0"/>
              <a:t>11	MTNL	                       5,342,039	0.81%</a:t>
            </a:r>
          </a:p>
          <a:p>
            <a:r>
              <a:rPr lang="en-IN" dirty="0" smtClean="0"/>
              <a:t>12	Videocon	                       5,616,152	0.43%</a:t>
            </a:r>
          </a:p>
          <a:p>
            <a:r>
              <a:rPr lang="en-IN" dirty="0" smtClean="0"/>
              <a:t>13	</a:t>
            </a:r>
            <a:r>
              <a:rPr lang="en-IN" dirty="0" err="1" smtClean="0"/>
              <a:t>Stel</a:t>
            </a:r>
            <a:r>
              <a:rPr lang="en-IN" dirty="0" smtClean="0"/>
              <a:t>	                       1,867,060	0.22%</a:t>
            </a:r>
          </a:p>
          <a:p>
            <a:r>
              <a:rPr lang="en-IN" dirty="0" smtClean="0"/>
              <a:t>14	</a:t>
            </a:r>
            <a:r>
              <a:rPr lang="en-IN" dirty="0" err="1" smtClean="0"/>
              <a:t>Etisalat</a:t>
            </a:r>
            <a:r>
              <a:rPr lang="en-IN" dirty="0" smtClean="0"/>
              <a:t>	                             70,829	0.01%</a:t>
            </a:r>
          </a:p>
          <a:p>
            <a:pPr marL="342900" indent="-342900">
              <a:buAutoNum type="arabicPlain" startAt="15"/>
            </a:pPr>
            <a:r>
              <a:rPr lang="en-IN" dirty="0" smtClean="0"/>
              <a:t>          HFCL </a:t>
            </a:r>
            <a:r>
              <a:rPr lang="en-IN" dirty="0" err="1" smtClean="0"/>
              <a:t>Infotel</a:t>
            </a:r>
            <a:r>
              <a:rPr lang="en-IN" dirty="0" smtClean="0"/>
              <a:t>	     1,132,477	0.13%</a:t>
            </a:r>
          </a:p>
          <a:p>
            <a:pPr marL="342900" indent="-342900"/>
            <a:endParaRPr lang="en-IN" dirty="0" smtClean="0"/>
          </a:p>
          <a:p>
            <a:r>
              <a:rPr lang="en-IN" dirty="0" smtClean="0"/>
              <a:t>                      </a:t>
            </a:r>
            <a:r>
              <a:rPr lang="en-IN" b="1" dirty="0" smtClean="0"/>
              <a:t>All India	706,691,164	100.00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1_840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009146-pink-jelly-icon-arrows-hand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-243408"/>
            <a:ext cx="3312368" cy="3242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58681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Regulatory framework:</a:t>
            </a:r>
            <a:endParaRPr lang="en-IN" sz="3600" b="1" dirty="0" smtClean="0"/>
          </a:p>
          <a:p>
            <a:pPr>
              <a:buFont typeface="Wingdings" pitchFamily="2" charset="2"/>
              <a:buChar char="Ø"/>
            </a:pPr>
            <a:r>
              <a:rPr lang="en-IN" sz="2000" b="1" dirty="0" smtClean="0"/>
              <a:t>The Department of telecommunications (Government of India) is the </a:t>
            </a:r>
            <a:r>
              <a:rPr lang="en-IN" sz="2000" b="1" dirty="0" smtClean="0">
                <a:solidFill>
                  <a:srgbClr val="FF0000"/>
                </a:solidFill>
              </a:rPr>
              <a:t>main governing body</a:t>
            </a:r>
            <a:r>
              <a:rPr lang="en-IN" sz="2000" b="1" dirty="0" smtClean="0"/>
              <a:t> for the industry. </a:t>
            </a:r>
          </a:p>
          <a:p>
            <a:pPr>
              <a:buFont typeface="Wingdings" pitchFamily="2" charset="2"/>
              <a:buChar char="Ø"/>
            </a:pPr>
            <a:r>
              <a:rPr lang="en-IN" sz="2000" b="1" dirty="0" smtClean="0"/>
              <a:t>Telephone Regulatory Authority of India (TRAI) assists the Government of India (</a:t>
            </a:r>
            <a:r>
              <a:rPr lang="en-IN" sz="2000" b="1" dirty="0" err="1" smtClean="0"/>
              <a:t>GoI</a:t>
            </a:r>
            <a:r>
              <a:rPr lang="en-IN" sz="2000" b="1" dirty="0" smtClean="0"/>
              <a:t>) to </a:t>
            </a:r>
            <a:r>
              <a:rPr lang="en-IN" sz="2000" b="1" dirty="0" smtClean="0">
                <a:solidFill>
                  <a:srgbClr val="FF0000"/>
                </a:solidFill>
              </a:rPr>
              <a:t>take timely decisions and introduce new technologies</a:t>
            </a:r>
            <a:r>
              <a:rPr lang="en-IN" sz="2000" b="1" dirty="0" smtClean="0"/>
              <a:t> in the country.</a:t>
            </a:r>
          </a:p>
          <a:p>
            <a:endParaRPr lang="en-IN" sz="3200" b="1" dirty="0"/>
          </a:p>
        </p:txBody>
      </p:sp>
      <p:pic>
        <p:nvPicPr>
          <p:cNvPr id="3" name="Picture 2" descr="teleco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43808" cy="2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9969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b="1" dirty="0" smtClean="0"/>
              <a:t>Framework of Indian telecom industry</a:t>
            </a:r>
            <a:endParaRPr lang="en-IN" b="1" dirty="0"/>
          </a:p>
        </p:txBody>
      </p:sp>
      <p:sp>
        <p:nvSpPr>
          <p:cNvPr id="5" name="Down Arrow 4"/>
          <p:cNvSpPr/>
          <p:nvPr/>
        </p:nvSpPr>
        <p:spPr>
          <a:xfrm>
            <a:off x="4283968" y="33569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Minus 5"/>
          <p:cNvSpPr/>
          <p:nvPr/>
        </p:nvSpPr>
        <p:spPr>
          <a:xfrm>
            <a:off x="827584" y="3789040"/>
            <a:ext cx="748883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691680" y="38610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7092280" y="38610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827584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Indian Govt. bodies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bodies</a:t>
            </a:r>
            <a:endParaRPr lang="en-IN" dirty="0"/>
          </a:p>
        </p:txBody>
      </p:sp>
      <p:sp>
        <p:nvSpPr>
          <p:cNvPr id="12" name="Minus 11"/>
          <p:cNvSpPr/>
          <p:nvPr/>
        </p:nvSpPr>
        <p:spPr>
          <a:xfrm>
            <a:off x="611560" y="4581128"/>
            <a:ext cx="237626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Minus 12"/>
          <p:cNvSpPr/>
          <p:nvPr/>
        </p:nvSpPr>
        <p:spPr>
          <a:xfrm>
            <a:off x="5796136" y="4653136"/>
            <a:ext cx="252028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>
            <a:stCxn id="12" idx="2"/>
            <a:endCxn id="22" idx="1"/>
          </p:cNvCxnSpPr>
          <p:nvPr/>
        </p:nvCxnSpPr>
        <p:spPr>
          <a:xfrm>
            <a:off x="926534" y="4603988"/>
            <a:ext cx="45066" cy="1741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24" idx="1"/>
          </p:cNvCxnSpPr>
          <p:nvPr/>
        </p:nvCxnSpPr>
        <p:spPr>
          <a:xfrm>
            <a:off x="6130199" y="4675996"/>
            <a:ext cx="25977" cy="102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971600" y="4797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>
            <a:off x="971600" y="52292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971600" y="573325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971600" y="623731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Arrow 23"/>
          <p:cNvSpPr/>
          <p:nvPr/>
        </p:nvSpPr>
        <p:spPr>
          <a:xfrm>
            <a:off x="6156176" y="558924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24"/>
          <p:cNvSpPr/>
          <p:nvPr/>
        </p:nvSpPr>
        <p:spPr>
          <a:xfrm>
            <a:off x="6156176" y="4797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1547664" y="47251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Wireless planning coordination (WPC)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1619672" y="51571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Department of telecommunication  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1547664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Telecomm commission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619672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on telecomm and IT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6732240" y="47251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dirty="0" smtClean="0">
                <a:solidFill>
                  <a:srgbClr val="000000"/>
                </a:solidFill>
              </a:rPr>
              <a:t>Telecom Regulatory Authority of India (TRAI)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32240" y="5517232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dirty="0" smtClean="0">
                <a:solidFill>
                  <a:srgbClr val="000000"/>
                </a:solidFill>
              </a:rPr>
              <a:t>Telecom Disputes Settlement and Appellate Tribunal (TDSAT)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regulations: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4932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b="1" dirty="0" smtClean="0"/>
              <a:t>1. Unified Access Service License Regime (UASL)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Unified licensing marked the </a:t>
            </a:r>
            <a:r>
              <a:rPr lang="en-US" sz="2000" b="1" dirty="0" smtClean="0">
                <a:solidFill>
                  <a:srgbClr val="FF0000"/>
                </a:solidFill>
              </a:rPr>
              <a:t>end of the license regime </a:t>
            </a:r>
            <a:r>
              <a:rPr lang="en-US" sz="2000" dirty="0" smtClean="0"/>
              <a:t>in the Indian telecom industry.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Eliminated the need for different licenses </a:t>
            </a:r>
            <a:r>
              <a:rPr lang="en-US" sz="2000" dirty="0" smtClean="0"/>
              <a:t>for different services. Players are now allowed to offer both mobile and fixed-line services under a single license after paying an additional entry fee.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Does not take into account </a:t>
            </a:r>
            <a:r>
              <a:rPr lang="en-US" sz="2000" dirty="0" smtClean="0"/>
              <a:t>national and international long-distance services and Internet access services. </a:t>
            </a:r>
          </a:p>
          <a:p>
            <a:endParaRPr lang="en-IN" dirty="0"/>
          </a:p>
        </p:txBody>
      </p:sp>
      <p:pic>
        <p:nvPicPr>
          <p:cNvPr id="4" name="Picture 3" descr="klxpufjad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04537">
            <a:off x="5379999" y="2392840"/>
            <a:ext cx="3223245" cy="2399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…..</a:t>
            </a:r>
            <a:endParaRPr lang="en-IN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332656"/>
            <a:ext cx="60121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2.Access Deficit Charges (ADC)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ADC makes it mandatory for a service provider at the caller’s end to </a:t>
            </a:r>
            <a:r>
              <a:rPr lang="en-IN" sz="2000" b="1" dirty="0" smtClean="0">
                <a:solidFill>
                  <a:srgbClr val="FF0000"/>
                </a:solidFill>
              </a:rPr>
              <a:t>share a percent of the revenue earned </a:t>
            </a:r>
            <a:r>
              <a:rPr lang="en-IN" sz="2000" dirty="0" smtClean="0"/>
              <a:t>with the service provider at the receiver’s end in long-distance telephony. 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This </a:t>
            </a:r>
            <a:r>
              <a:rPr lang="en-IN" sz="2000" b="1" dirty="0" smtClean="0">
                <a:solidFill>
                  <a:srgbClr val="FF0000"/>
                </a:solidFill>
              </a:rPr>
              <a:t>subsidises the infrastructure costs of the service provider </a:t>
            </a:r>
            <a:r>
              <a:rPr lang="en-IN" sz="2000" dirty="0" smtClean="0"/>
              <a:t>enabling access at receiver’s end, especially because rental for fixed-line services is low. </a:t>
            </a:r>
          </a:p>
          <a:p>
            <a:endParaRPr lang="en-IN" sz="2000" dirty="0" smtClean="0"/>
          </a:p>
          <a:p>
            <a:r>
              <a:rPr lang="en-IN" sz="2800" b="1" dirty="0" smtClean="0"/>
              <a:t>3.Universal Service Obligation (USO)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All telecom operators are bound to </a:t>
            </a:r>
            <a:r>
              <a:rPr lang="en-IN" sz="2000" b="1" dirty="0" smtClean="0">
                <a:solidFill>
                  <a:srgbClr val="FF0000"/>
                </a:solidFill>
              </a:rPr>
              <a:t>contribute 5 percent </a:t>
            </a:r>
            <a:r>
              <a:rPr lang="en-IN" sz="2000" dirty="0" smtClean="0"/>
              <a:t>of their revenues to this fund. This system was put in place to </a:t>
            </a:r>
            <a:r>
              <a:rPr lang="en-IN" sz="2000" b="1" dirty="0" smtClean="0">
                <a:solidFill>
                  <a:srgbClr val="FF0000"/>
                </a:solidFill>
              </a:rPr>
              <a:t>bridge the wide gap </a:t>
            </a:r>
            <a:r>
              <a:rPr lang="en-IN" sz="2000" dirty="0" smtClean="0"/>
              <a:t>between urban and rural </a:t>
            </a:r>
            <a:r>
              <a:rPr lang="en-IN" sz="2000" dirty="0" err="1" smtClean="0"/>
              <a:t>tele</a:t>
            </a:r>
            <a:r>
              <a:rPr lang="en-IN" sz="2000" dirty="0" smtClean="0"/>
              <a:t> density.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Although it increases the cost burden for the telecom companies, </a:t>
            </a:r>
            <a:r>
              <a:rPr lang="en-IN" sz="2000" b="1" dirty="0" smtClean="0"/>
              <a:t>USO </a:t>
            </a:r>
            <a:r>
              <a:rPr lang="en-IN" sz="2000" b="1" dirty="0" smtClean="0">
                <a:solidFill>
                  <a:srgbClr val="FF0000"/>
                </a:solidFill>
              </a:rPr>
              <a:t>helps in building the telecommunication infrastructure</a:t>
            </a:r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000" dirty="0" smtClean="0"/>
              <a:t>in the rural areas.</a:t>
            </a:r>
            <a:endParaRPr lang="en-IN" sz="2000" dirty="0"/>
          </a:p>
        </p:txBody>
      </p:sp>
      <p:pic>
        <p:nvPicPr>
          <p:cNvPr id="5" name="Picture 4" descr="2736760-indian-currency-inr-500--indian-rupees-in-a-bu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2034916" cy="32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trends01_july2k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6048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2638" y="260648"/>
            <a:ext cx="497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Emerging trends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908720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TRENDS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39952" y="191683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Minus 3"/>
          <p:cNvSpPr/>
          <p:nvPr/>
        </p:nvSpPr>
        <p:spPr>
          <a:xfrm>
            <a:off x="1043608" y="2780928"/>
            <a:ext cx="7128792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6876256" y="292494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835696" y="292494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" y="3717032"/>
            <a:ext cx="3923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Mergers and Acquisitions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3861048"/>
            <a:ext cx="950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FDI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Mergers and Acquisitions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r>
              <a:rPr lang="en-US" sz="2400" b="1" dirty="0" smtClean="0"/>
              <a:t>Following were the mergers and acquisitions that took place:</a:t>
            </a:r>
            <a:endParaRPr lang="en-IN" sz="2000" b="1" dirty="0"/>
          </a:p>
        </p:txBody>
      </p:sp>
      <p:pic>
        <p:nvPicPr>
          <p:cNvPr id="4" name="Picture 5" descr="Image:VodafoneNewLogo.jpg">
            <a:hlinkClick r:id="rId2" tooltip="Image:VodafoneNewLogo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835696" cy="1080120"/>
          </a:xfrm>
          <a:prstGeom prst="rect">
            <a:avLst/>
          </a:prstGeom>
          <a:noFill/>
        </p:spPr>
      </p:pic>
      <p:pic>
        <p:nvPicPr>
          <p:cNvPr id="8" name="Picture 6" descr="hu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1800200" cy="1224334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27784" y="1772816"/>
            <a:ext cx="4319761" cy="923330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Vodafone </a:t>
            </a:r>
            <a:r>
              <a:rPr lang="en-US" b="1" dirty="0">
                <a:solidFill>
                  <a:srgbClr val="FF0000"/>
                </a:solidFill>
              </a:rPr>
              <a:t>purchased</a:t>
            </a:r>
            <a:r>
              <a:rPr lang="en-US" dirty="0">
                <a:solidFill>
                  <a:srgbClr val="000000"/>
                </a:solidFill>
              </a:rPr>
              <a:t> stake in Hutch from Hong Kong's Hutchison Telecom International </a:t>
            </a:r>
            <a:r>
              <a:rPr lang="en-US" b="1" dirty="0">
                <a:solidFill>
                  <a:srgbClr val="FF0000"/>
                </a:solidFill>
              </a:rPr>
              <a:t>for USD 11.08 billion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26" descr="logo_reli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2114897" cy="796032"/>
          </a:xfrm>
          <a:prstGeom prst="rect">
            <a:avLst/>
          </a:prstGeom>
          <a:noFill/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627784" y="2780928"/>
            <a:ext cx="4608512" cy="1477328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Reliance Communications Limited has sold </a:t>
            </a:r>
            <a:r>
              <a:rPr lang="en-US" b="1" dirty="0" smtClean="0">
                <a:solidFill>
                  <a:srgbClr val="FF0000"/>
                </a:solidFill>
              </a:rPr>
              <a:t>5% </a:t>
            </a:r>
            <a:r>
              <a:rPr lang="en-US" b="1" dirty="0">
                <a:solidFill>
                  <a:srgbClr val="FF0000"/>
                </a:solidFill>
              </a:rPr>
              <a:t>equity share capital of its subsidiary Reliance Telecom Infrastructure Limited</a:t>
            </a:r>
            <a:r>
              <a:rPr lang="en-US" dirty="0">
                <a:solidFill>
                  <a:srgbClr val="000000"/>
                </a:solidFill>
              </a:rPr>
              <a:t> to international investors across the US, Europe and Asia. The deal was worth USD 337.5 million.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1944216" cy="936873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99792" y="4797152"/>
            <a:ext cx="4320480" cy="923330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Telekom Malaysia acquired a 49 percent stake in Spice Communications </a:t>
            </a:r>
            <a:r>
              <a:rPr lang="en-US" b="1" dirty="0">
                <a:solidFill>
                  <a:srgbClr val="FF0000"/>
                </a:solidFill>
              </a:rPr>
              <a:t>for USD 179 million.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4" name="Picture 12" descr="Spice com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653136"/>
            <a:ext cx="1702296" cy="119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IN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15" descr="maxis co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016224" cy="864096"/>
          </a:xfrm>
          <a:prstGeom prst="rect">
            <a:avLst/>
          </a:prstGeom>
          <a:noFill/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11760" y="836712"/>
            <a:ext cx="3816424" cy="923330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Maxis Communications acquired a </a:t>
            </a:r>
            <a:r>
              <a:rPr lang="en-US" b="1" dirty="0" smtClean="0">
                <a:solidFill>
                  <a:srgbClr val="FF0000"/>
                </a:solidFill>
              </a:rPr>
              <a:t>74%  </a:t>
            </a:r>
            <a:r>
              <a:rPr lang="en-US" b="1" dirty="0">
                <a:solidFill>
                  <a:srgbClr val="FF0000"/>
                </a:solidFill>
              </a:rPr>
              <a:t>stake in </a:t>
            </a:r>
            <a:r>
              <a:rPr lang="en-US" b="1" dirty="0" err="1">
                <a:solidFill>
                  <a:srgbClr val="FF0000"/>
                </a:solidFill>
              </a:rPr>
              <a:t>Aircel</a:t>
            </a:r>
            <a:r>
              <a:rPr lang="en-US" b="1" dirty="0">
                <a:solidFill>
                  <a:srgbClr val="FF0000"/>
                </a:solidFill>
              </a:rPr>
              <a:t> for USD 1.08 billion.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16" descr="Airc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764704"/>
            <a:ext cx="2088629" cy="929481"/>
          </a:xfrm>
          <a:prstGeom prst="rect">
            <a:avLst/>
          </a:prstGeom>
          <a:noFill/>
        </p:spPr>
      </p:pic>
      <p:pic>
        <p:nvPicPr>
          <p:cNvPr id="6" name="Picture 28" descr="ericsson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1872208" cy="1005706"/>
          </a:xfrm>
          <a:prstGeom prst="rect">
            <a:avLst/>
          </a:prstGeom>
          <a:noFill/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411760" y="2492896"/>
            <a:ext cx="4248472" cy="1200329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dirty="0">
                <a:solidFill>
                  <a:srgbClr val="000000"/>
                </a:solidFill>
              </a:rPr>
              <a:t>Ericsson to </a:t>
            </a:r>
            <a:r>
              <a:rPr lang="en-GB" b="1" dirty="0">
                <a:solidFill>
                  <a:srgbClr val="FF0000"/>
                </a:solidFill>
              </a:rPr>
              <a:t>design, plan, deploy and manage </a:t>
            </a:r>
            <a:r>
              <a:rPr lang="en-GB" b="1" dirty="0" err="1">
                <a:solidFill>
                  <a:srgbClr val="FF0000"/>
                </a:solidFill>
              </a:rPr>
              <a:t>Bharti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Airtel</a:t>
            </a:r>
            <a:r>
              <a:rPr lang="en-GB" b="1" dirty="0">
                <a:solidFill>
                  <a:srgbClr val="FF0000"/>
                </a:solidFill>
              </a:rPr>
              <a:t> network and facilitate their expansion in the rural areas</a:t>
            </a:r>
            <a:r>
              <a:rPr lang="en-GB" dirty="0">
                <a:solidFill>
                  <a:srgbClr val="000000"/>
                </a:solidFill>
              </a:rPr>
              <a:t>, under a </a:t>
            </a:r>
            <a:r>
              <a:rPr lang="en-GB" b="1" dirty="0">
                <a:solidFill>
                  <a:srgbClr val="FF0000"/>
                </a:solidFill>
              </a:rPr>
              <a:t>USD 2 billion contract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8" name="Picture 29" descr="logo_airt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564904"/>
            <a:ext cx="2299320" cy="79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com-sector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169" y="2636912"/>
            <a:ext cx="3328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Industry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overview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FDI</a:t>
            </a:r>
            <a:endParaRPr lang="en-IN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3284984"/>
            <a:ext cx="6156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/>
              <a:t>India's telecom sector </a:t>
            </a:r>
            <a:r>
              <a:rPr lang="en-IN" sz="2000" b="1" dirty="0" smtClean="0">
                <a:solidFill>
                  <a:srgbClr val="FF0000"/>
                </a:solidFill>
              </a:rPr>
              <a:t>received FDI of Rs.48,220 </a:t>
            </a:r>
            <a:r>
              <a:rPr lang="en-IN" sz="2000" b="1" dirty="0" err="1" smtClean="0">
                <a:solidFill>
                  <a:srgbClr val="FF0000"/>
                </a:solidFill>
              </a:rPr>
              <a:t>crore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dirty="0" smtClean="0"/>
              <a:t>in the last 11 years - 8 percent of the total FDI the country received i.e.  Rs. 5,80,722 </a:t>
            </a:r>
            <a:r>
              <a:rPr lang="en-IN" sz="2000" dirty="0" err="1" smtClean="0"/>
              <a:t>crore</a:t>
            </a:r>
            <a:r>
              <a:rPr lang="en-IN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Foreign direct investment in telecom sector in India has </a:t>
            </a:r>
            <a:r>
              <a:rPr lang="en-IN" sz="2000" b="1" dirty="0" smtClean="0">
                <a:solidFill>
                  <a:srgbClr val="FF0000"/>
                </a:solidFill>
              </a:rPr>
              <a:t>increased by 49.9 percent </a:t>
            </a:r>
            <a:r>
              <a:rPr lang="en-IN" sz="2000" dirty="0" smtClean="0"/>
              <a:t>to $1988.7 million during </a:t>
            </a:r>
            <a:r>
              <a:rPr lang="en-IN" sz="2000" b="1" dirty="0" smtClean="0">
                <a:solidFill>
                  <a:srgbClr val="FF0000"/>
                </a:solidFill>
              </a:rPr>
              <a:t>April-December 2011 </a:t>
            </a:r>
            <a:r>
              <a:rPr lang="en-IN" sz="2000" dirty="0" smtClean="0"/>
              <a:t>against $1326.7 million in same period previous year.</a:t>
            </a:r>
            <a:endParaRPr lang="en-IN" sz="2000" dirty="0"/>
          </a:p>
        </p:txBody>
      </p:sp>
      <p:pic>
        <p:nvPicPr>
          <p:cNvPr id="4" name="Picture 3" descr="fd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9210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_Real_Estate_Invest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707904" y="404664"/>
            <a:ext cx="5232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INVESTMENT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Investment- Telecom Sector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/>
              <a:t>The telecom sector witnessed over </a:t>
            </a:r>
            <a:r>
              <a:rPr lang="en-IN" sz="2000" b="1" dirty="0" smtClean="0">
                <a:solidFill>
                  <a:srgbClr val="FF0000"/>
                </a:solidFill>
              </a:rPr>
              <a:t>17% increase in investment in 2010-11 </a:t>
            </a:r>
            <a:r>
              <a:rPr lang="en-IN" sz="2000" dirty="0" smtClean="0"/>
              <a:t>over the previous financial year, an annual report of the Telecom Regulatory Authority of India (</a:t>
            </a:r>
            <a:r>
              <a:rPr lang="en-IN" sz="2000" dirty="0" err="1" smtClean="0"/>
              <a:t>Trai</a:t>
            </a:r>
            <a:r>
              <a:rPr lang="en-IN" sz="2000" dirty="0" smtClean="0"/>
              <a:t>) said.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The </a:t>
            </a:r>
            <a:r>
              <a:rPr lang="en-IN" sz="2000" b="1" dirty="0" smtClean="0">
                <a:solidFill>
                  <a:srgbClr val="FF0000"/>
                </a:solidFill>
              </a:rPr>
              <a:t>capital employed in the telecom sector increased to Rs 3,37,683 </a:t>
            </a:r>
            <a:r>
              <a:rPr lang="en-IN" sz="2000" b="1" dirty="0" err="1" smtClean="0">
                <a:solidFill>
                  <a:srgbClr val="FF0000"/>
                </a:solidFill>
              </a:rPr>
              <a:t>crore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dirty="0" smtClean="0"/>
              <a:t>in 2010-11 from Rs 2,86,837 </a:t>
            </a:r>
            <a:r>
              <a:rPr lang="en-IN" sz="2000" dirty="0" err="1" smtClean="0"/>
              <a:t>crore</a:t>
            </a:r>
            <a:r>
              <a:rPr lang="en-IN" sz="2000" dirty="0" smtClean="0"/>
              <a:t> in 2009-10.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The </a:t>
            </a:r>
            <a:r>
              <a:rPr lang="en-IN" sz="2000" b="1" dirty="0" smtClean="0">
                <a:solidFill>
                  <a:srgbClr val="FF0000"/>
                </a:solidFill>
              </a:rPr>
              <a:t>growth in subscriber base </a:t>
            </a:r>
            <a:r>
              <a:rPr lang="en-IN" sz="2000" dirty="0" smtClean="0"/>
              <a:t>resulted in an increase in the gross revenue of telecom services for the year to Rs 1,71,719 </a:t>
            </a:r>
            <a:r>
              <a:rPr lang="en-IN" sz="2000" dirty="0" err="1" smtClean="0"/>
              <a:t>crore</a:t>
            </a:r>
            <a:r>
              <a:rPr lang="en-IN" sz="2000" dirty="0" smtClean="0"/>
              <a:t> during the year</a:t>
            </a:r>
            <a:r>
              <a:rPr lang="en-IN" sz="2000" b="1" dirty="0" smtClean="0">
                <a:solidFill>
                  <a:srgbClr val="FF0000"/>
                </a:solidFill>
              </a:rPr>
              <a:t>, a growth of 8.69% </a:t>
            </a:r>
            <a:r>
              <a:rPr lang="en-IN" sz="2000" dirty="0" smtClean="0"/>
              <a:t>from Rs 1,57,985 </a:t>
            </a:r>
            <a:r>
              <a:rPr lang="en-IN" sz="2000" dirty="0" err="1" smtClean="0"/>
              <a:t>crore</a:t>
            </a:r>
            <a:r>
              <a:rPr lang="en-IN" sz="2000" dirty="0" smtClean="0"/>
              <a:t> in the previous year.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Capital employed of </a:t>
            </a:r>
            <a:r>
              <a:rPr lang="en-IN" sz="2000" b="1" dirty="0" smtClean="0">
                <a:solidFill>
                  <a:srgbClr val="FF0000"/>
                </a:solidFill>
              </a:rPr>
              <a:t>public sector companies decreased by 7.35% </a:t>
            </a:r>
            <a:r>
              <a:rPr lang="en-IN" sz="2000" dirty="0" smtClean="0"/>
              <a:t>in 2010-11.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29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telecom sector is </a:t>
            </a:r>
            <a:r>
              <a:rPr lang="en-IN" sz="2400" b="1" dirty="0" smtClean="0">
                <a:solidFill>
                  <a:srgbClr val="FF0000"/>
                </a:solidFill>
              </a:rPr>
              <a:t>attracting significant domestic and global investment.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</a:t>
            </a:r>
            <a:r>
              <a:rPr lang="en-IN" sz="2400" b="1" dirty="0" smtClean="0">
                <a:solidFill>
                  <a:srgbClr val="FF0000"/>
                </a:solidFill>
              </a:rPr>
              <a:t>capital investment </a:t>
            </a:r>
            <a:r>
              <a:rPr lang="en-IN" sz="2400" dirty="0" smtClean="0"/>
              <a:t>made by the telecom service industry during 2010-2011 comes up to figure of </a:t>
            </a:r>
            <a:r>
              <a:rPr lang="en-IN" sz="2400" dirty="0" smtClean="0"/>
              <a:t>3,37,683</a:t>
            </a:r>
            <a:r>
              <a:rPr lang="en-IN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</a:t>
            </a:r>
            <a:r>
              <a:rPr lang="en-IN" sz="2400" b="1" dirty="0" smtClean="0">
                <a:solidFill>
                  <a:srgbClr val="FF0000"/>
                </a:solidFill>
              </a:rPr>
              <a:t>margins and profits </a:t>
            </a:r>
            <a:r>
              <a:rPr lang="en-IN" sz="2400" dirty="0" smtClean="0"/>
              <a:t>of almost all the telecom companies have been </a:t>
            </a:r>
            <a:r>
              <a:rPr lang="en-IN" sz="2400" b="1" dirty="0" smtClean="0">
                <a:solidFill>
                  <a:srgbClr val="FF0000"/>
                </a:solidFill>
              </a:rPr>
              <a:t>increasing</a:t>
            </a:r>
            <a:r>
              <a:rPr lang="en-IN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In fact there are cases where a significant portion of profit of international telecom companies have been from their operations in India.</a:t>
            </a:r>
            <a:endParaRPr lang="en-IN" sz="2400" dirty="0"/>
          </a:p>
        </p:txBody>
      </p:sp>
      <p:pic>
        <p:nvPicPr>
          <p:cNvPr id="5" name="Picture 4" descr="co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6926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Telecom industry overview…..</a:t>
            </a: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92696"/>
            <a:ext cx="6876256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Facts of the industry: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Total </a:t>
            </a:r>
            <a:r>
              <a:rPr lang="en-US" sz="1800" b="1" dirty="0" smtClean="0">
                <a:solidFill>
                  <a:srgbClr val="FF0000"/>
                </a:solidFill>
              </a:rPr>
              <a:t>telecom subscribers: </a:t>
            </a:r>
            <a:r>
              <a:rPr lang="en-US" sz="1800" b="1" dirty="0" smtClean="0"/>
              <a:t>906.93 (at the end of September 2011)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 err="1" smtClean="0">
                <a:solidFill>
                  <a:srgbClr val="FF0000"/>
                </a:solidFill>
              </a:rPr>
              <a:t>tele</a:t>
            </a:r>
            <a:r>
              <a:rPr lang="en-US" sz="1800" b="1" dirty="0" smtClean="0">
                <a:solidFill>
                  <a:srgbClr val="FF0000"/>
                </a:solidFill>
              </a:rPr>
              <a:t> density </a:t>
            </a:r>
            <a:r>
              <a:rPr lang="en-US" sz="1800" b="1" dirty="0" smtClean="0"/>
              <a:t>in India has reaches 67.67% during January 2011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/>
              <a:t>Urban: 150.67%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/>
              <a:t>Rural: 32.11 %</a:t>
            </a:r>
          </a:p>
          <a:p>
            <a:pPr>
              <a:buFont typeface="Wingdings" pitchFamily="2" charset="2"/>
              <a:buChar char="Ø"/>
            </a:pPr>
            <a:r>
              <a:rPr lang="en-IN" sz="1800" b="1" dirty="0" smtClean="0"/>
              <a:t> According to the latest report released by Telecom Regulatory Authority of India (TRAI), </a:t>
            </a:r>
          </a:p>
          <a:p>
            <a:pPr lvl="1">
              <a:buFont typeface="Wingdings" pitchFamily="2" charset="2"/>
              <a:buChar char="Ø"/>
            </a:pPr>
            <a:r>
              <a:rPr lang="en-IN" sz="1800" b="1" dirty="0" smtClean="0"/>
              <a:t>India has 538.38 million </a:t>
            </a:r>
            <a:r>
              <a:rPr lang="en-IN" sz="1800" b="1" dirty="0" smtClean="0">
                <a:solidFill>
                  <a:srgbClr val="FF0000"/>
                </a:solidFill>
              </a:rPr>
              <a:t>Urban Subscribers </a:t>
            </a:r>
          </a:p>
          <a:p>
            <a:pPr lvl="1">
              <a:buFont typeface="Wingdings" pitchFamily="2" charset="2"/>
              <a:buChar char="Ø"/>
            </a:pPr>
            <a:r>
              <a:rPr lang="en-IN" sz="1800" b="1" dirty="0" smtClean="0"/>
              <a:t>267.74 million </a:t>
            </a:r>
            <a:r>
              <a:rPr lang="en-IN" sz="1800" b="1" dirty="0" smtClean="0">
                <a:solidFill>
                  <a:srgbClr val="FF0000"/>
                </a:solidFill>
              </a:rPr>
              <a:t>Rural subscribers</a:t>
            </a:r>
            <a:r>
              <a:rPr lang="en-IN" sz="18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1800" b="1" dirty="0" smtClean="0"/>
              <a:t> The mobile </a:t>
            </a:r>
            <a:r>
              <a:rPr lang="en-IN" sz="1800" b="1" dirty="0" smtClean="0">
                <a:solidFill>
                  <a:srgbClr val="FF0000"/>
                </a:solidFill>
              </a:rPr>
              <a:t>growth</a:t>
            </a:r>
            <a:r>
              <a:rPr lang="en-IN" sz="1800" b="1" dirty="0" smtClean="0"/>
              <a:t> in rural areas is higher at 3.07% as compared to urban which was about 2.06% in January.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One of </a:t>
            </a:r>
            <a:r>
              <a:rPr lang="en-US" sz="1800" b="1" dirty="0" smtClean="0">
                <a:solidFill>
                  <a:srgbClr val="FF0000"/>
                </a:solidFill>
              </a:rPr>
              <a:t>the biggest telecom market </a:t>
            </a:r>
            <a:r>
              <a:rPr lang="en-US" sz="1800" b="1" dirty="0" smtClean="0"/>
              <a:t>in the world.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The </a:t>
            </a:r>
            <a:r>
              <a:rPr lang="en-US" sz="1800" b="1" dirty="0" smtClean="0">
                <a:solidFill>
                  <a:srgbClr val="FF0000"/>
                </a:solidFill>
              </a:rPr>
              <a:t>average revenue per user (ARPU) </a:t>
            </a:r>
            <a:endParaRPr lang="en-US" sz="1800" b="1" dirty="0"/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/>
              <a:t> GSM-Full Mobility service declined by 10.16%, from Rs 122 to Rs 110 (2.46 USD),decrease of 33.1%.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/>
              <a:t>CDMA – full mobility service declined by 1.34%, from Rs 74 to Rs 73 (1.63 USD. Hence declined by 17.5%.</a:t>
            </a:r>
          </a:p>
          <a:p>
            <a:pPr>
              <a:buNone/>
            </a:pPr>
            <a:endParaRPr lang="en-IN" sz="2200" b="1" dirty="0" smtClean="0"/>
          </a:p>
        </p:txBody>
      </p:sp>
      <p:pic>
        <p:nvPicPr>
          <p:cNvPr id="5" name="Picture 4" descr="national-telecom-policy44414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26774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6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Telecom industry overview…..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following bar chart depicts the revenue from the various telecom services for the financial year 2010-2011.</a:t>
            </a:r>
            <a:endParaRPr lang="en-IN" sz="20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27584" y="1124744"/>
          <a:ext cx="78488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4046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Telecom industry overview…..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466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Telecom revenue for the year 2010-2011:</a:t>
            </a:r>
          </a:p>
          <a:p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The India telecom industry expected </a:t>
            </a:r>
            <a:r>
              <a:rPr lang="en-IN" b="1" dirty="0" smtClean="0">
                <a:solidFill>
                  <a:srgbClr val="FF0000"/>
                </a:solidFill>
              </a:rPr>
              <a:t>to grow at a compound annual growth rate (CAGR) of 15.8 per cent </a:t>
            </a:r>
            <a:r>
              <a:rPr lang="en-IN" dirty="0" smtClean="0"/>
              <a:t>between 2010 and 2014 and will touch revenues of Rs.3,77,683 </a:t>
            </a:r>
            <a:r>
              <a:rPr lang="en-IN" dirty="0" err="1" smtClean="0"/>
              <a:t>Crore</a:t>
            </a:r>
            <a:r>
              <a:rPr lang="en-IN" dirty="0" smtClean="0"/>
              <a:t> ($ 82 billion).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India telecom services and mobile handsets market will grow at 16.7 per cent in 2012 (over 2011) and will touch revenues of Rs.2,88,832 </a:t>
            </a:r>
            <a:r>
              <a:rPr lang="en-IN" dirty="0" err="1" smtClean="0"/>
              <a:t>Crore</a:t>
            </a:r>
            <a:r>
              <a:rPr lang="en-IN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FF0000"/>
                </a:solidFill>
              </a:rPr>
              <a:t>mobile and fixed line</a:t>
            </a:r>
            <a:r>
              <a:rPr lang="en-IN" dirty="0" smtClean="0"/>
              <a:t> services will contribute </a:t>
            </a:r>
            <a:r>
              <a:rPr lang="en-IN" b="1" dirty="0" smtClean="0">
                <a:solidFill>
                  <a:srgbClr val="FF0000"/>
                </a:solidFill>
              </a:rPr>
              <a:t>Rs.2,05,454 </a:t>
            </a:r>
            <a:r>
              <a:rPr lang="en-IN" dirty="0" err="1" smtClean="0"/>
              <a:t>Crore</a:t>
            </a:r>
            <a:r>
              <a:rPr lang="en-IN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the India mobile handsets market </a:t>
            </a:r>
            <a:r>
              <a:rPr lang="en-IN" dirty="0" smtClean="0"/>
              <a:t>which includes feature phones and smart phones will contribute </a:t>
            </a:r>
            <a:r>
              <a:rPr lang="en-IN" b="1" dirty="0" smtClean="0">
                <a:solidFill>
                  <a:srgbClr val="FF0000"/>
                </a:solidFill>
              </a:rPr>
              <a:t>Rs.83,377 Cr.. </a:t>
            </a:r>
          </a:p>
          <a:p>
            <a:pPr lvl="1"/>
            <a:endParaRPr lang="en-IN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revenue contribution from the </a:t>
            </a:r>
            <a:r>
              <a:rPr lang="en-IN" b="1" dirty="0" smtClean="0">
                <a:solidFill>
                  <a:srgbClr val="FF0000"/>
                </a:solidFill>
              </a:rPr>
              <a:t>public sector telecom companies </a:t>
            </a:r>
            <a:r>
              <a:rPr lang="en-IN" dirty="0" smtClean="0"/>
              <a:t>in 2010-11 was </a:t>
            </a:r>
            <a:r>
              <a:rPr lang="en-IN" b="1" dirty="0" smtClean="0">
                <a:solidFill>
                  <a:srgbClr val="FF0000"/>
                </a:solidFill>
              </a:rPr>
              <a:t>20.37% </a:t>
            </a:r>
            <a:r>
              <a:rPr lang="en-IN" dirty="0" smtClean="0"/>
              <a:t>(previous year 24.82%) and from private sector firms was 79.63% (previous year 75.18%).</a:t>
            </a:r>
            <a:endParaRPr lang="en-IN" dirty="0"/>
          </a:p>
        </p:txBody>
      </p:sp>
      <p:pic>
        <p:nvPicPr>
          <p:cNvPr id="7" name="Picture 6" descr="Clipboard01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29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p-telecom-ope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6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992" y="5445224"/>
            <a:ext cx="4403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PLAYERS…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99592" y="836712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There are 3 types of players in the telecom industry</a:t>
            </a:r>
            <a:endParaRPr lang="en-IN" sz="2400" b="1" dirty="0"/>
          </a:p>
        </p:txBody>
      </p:sp>
      <p:pic>
        <p:nvPicPr>
          <p:cNvPr id="7" name="Picture 6" descr="rcom-ends-talk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2276872"/>
            <a:ext cx="1656184" cy="120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12082206276021879-644x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4499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he top 10 players of the Indian telecom industry are :</a:t>
            </a:r>
          </a:p>
          <a:p>
            <a:pPr marL="457200" indent="-457200">
              <a:buAutoNum type="arabicPeriod"/>
            </a:pPr>
            <a:endParaRPr lang="en-I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IN" sz="2400" b="1" dirty="0" smtClean="0"/>
              <a:t>Reliance </a:t>
            </a:r>
            <a:r>
              <a:rPr lang="en-IN" sz="2400" b="1" dirty="0" smtClean="0"/>
              <a:t>Comm. Ltd</a:t>
            </a:r>
          </a:p>
          <a:p>
            <a:pPr marL="457200" indent="-457200">
              <a:buAutoNum type="arabicPeriod"/>
            </a:pPr>
            <a:r>
              <a:rPr lang="en-IN" sz="2400" b="1" dirty="0" err="1" smtClean="0"/>
              <a:t>Bharti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Airtel</a:t>
            </a:r>
            <a:r>
              <a:rPr lang="en-IN" sz="2400" b="1" dirty="0" smtClean="0"/>
              <a:t> </a:t>
            </a:r>
            <a:r>
              <a:rPr lang="en-IN" sz="2400" b="1" dirty="0" smtClean="0"/>
              <a:t>Limited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BSNL</a:t>
            </a:r>
            <a:endParaRPr lang="en-IN" sz="2400" b="1" dirty="0" smtClean="0"/>
          </a:p>
          <a:p>
            <a:pPr marL="457200" indent="-457200">
              <a:buAutoNum type="arabicPeriod"/>
            </a:pPr>
            <a:r>
              <a:rPr lang="en-IN" sz="2400" b="1" dirty="0" smtClean="0"/>
              <a:t>MTNL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Vodafone </a:t>
            </a:r>
            <a:r>
              <a:rPr lang="en-IN" sz="2400" b="1" dirty="0" err="1" smtClean="0"/>
              <a:t>Essar</a:t>
            </a:r>
            <a:endParaRPr lang="en-IN" sz="2400" b="1" dirty="0" smtClean="0"/>
          </a:p>
          <a:p>
            <a:pPr marL="457200" indent="-457200">
              <a:buAutoNum type="arabicPeriod"/>
            </a:pPr>
            <a:r>
              <a:rPr lang="en-IN" sz="2400" b="1" dirty="0" smtClean="0"/>
              <a:t>Idea Cellular Limited</a:t>
            </a:r>
            <a:endParaRPr lang="en-IN" sz="2400" b="1" dirty="0" smtClean="0"/>
          </a:p>
          <a:p>
            <a:pPr marL="457200" indent="-457200">
              <a:buAutoNum type="arabicPeriod"/>
            </a:pPr>
            <a:r>
              <a:rPr lang="en-IN" sz="2400" b="1" dirty="0" err="1" smtClean="0"/>
              <a:t>Aircel</a:t>
            </a:r>
            <a:endParaRPr lang="en-IN" sz="2400" b="1" dirty="0" smtClean="0"/>
          </a:p>
          <a:p>
            <a:pPr marL="457200" indent="-457200">
              <a:buAutoNum type="arabicPeriod"/>
            </a:pPr>
            <a:r>
              <a:rPr lang="en-IN" sz="2400" b="1" dirty="0" smtClean="0"/>
              <a:t>Videocon</a:t>
            </a:r>
          </a:p>
          <a:p>
            <a:pPr marL="457200" indent="-457200">
              <a:buAutoNum type="arabicPeriod"/>
            </a:pPr>
            <a:r>
              <a:rPr lang="en-US" sz="2400" b="1" dirty="0" err="1" smtClean="0"/>
              <a:t>Uninor</a:t>
            </a:r>
            <a:endParaRPr lang="en-I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IN" sz="2400" b="1" dirty="0" smtClean="0"/>
              <a:t>Tata </a:t>
            </a:r>
            <a:r>
              <a:rPr lang="en-IN" sz="2400" b="1" dirty="0" smtClean="0"/>
              <a:t>Teleservices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Telecom operators revenue market share march 2011</a:t>
            </a:r>
            <a:endParaRPr lang="en-IN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telecom_revenue_market_share_March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980728"/>
            <a:ext cx="5543600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124744"/>
            <a:ext cx="3923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/>
              <a:t>According to TRAI’s report , </a:t>
            </a:r>
            <a:r>
              <a:rPr lang="en-IN" sz="2000" b="1" dirty="0" smtClean="0">
                <a:solidFill>
                  <a:srgbClr val="FF0000"/>
                </a:solidFill>
              </a:rPr>
              <a:t>gross revenue grew 4.1% i</a:t>
            </a:r>
            <a:r>
              <a:rPr lang="en-IN" sz="2000" dirty="0" smtClean="0"/>
              <a:t>n 4QFY11 vs. 4.9% in 3QFY11.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FF0000"/>
                </a:solidFill>
              </a:rPr>
              <a:t>BSNL gained the highest </a:t>
            </a:r>
            <a:r>
              <a:rPr lang="en-IN" sz="2000" dirty="0" smtClean="0"/>
              <a:t>(+49bps revenue share), followed by Idea (+29bps), and Tata Tele (+18bps) </a:t>
            </a:r>
          </a:p>
          <a:p>
            <a:endParaRPr lang="en-IN" sz="2000" dirty="0" smtClean="0"/>
          </a:p>
          <a:p>
            <a:pPr>
              <a:buFont typeface="Wingdings" pitchFamily="2" charset="2"/>
              <a:buChar char="Ø"/>
            </a:pPr>
            <a:r>
              <a:rPr lang="en-IN" sz="2000" b="1" dirty="0" err="1" smtClean="0">
                <a:solidFill>
                  <a:srgbClr val="FF0000"/>
                </a:solidFill>
              </a:rPr>
              <a:t>Bharti</a:t>
            </a:r>
            <a:r>
              <a:rPr lang="en-IN" sz="2000" b="1" dirty="0" smtClean="0">
                <a:solidFill>
                  <a:srgbClr val="FF0000"/>
                </a:solidFill>
              </a:rPr>
              <a:t> </a:t>
            </a:r>
            <a:r>
              <a:rPr lang="en-IN" sz="2000" dirty="0" smtClean="0"/>
              <a:t>(-111bps) </a:t>
            </a:r>
            <a:r>
              <a:rPr lang="en-IN" sz="2000" b="1" dirty="0" smtClean="0">
                <a:solidFill>
                  <a:srgbClr val="FF0000"/>
                </a:solidFill>
              </a:rPr>
              <a:t>and RCOM </a:t>
            </a:r>
            <a:r>
              <a:rPr lang="en-IN" sz="2000" dirty="0" smtClean="0"/>
              <a:t>(-59bps) </a:t>
            </a:r>
            <a:r>
              <a:rPr lang="en-IN" sz="2000" b="1" dirty="0" smtClean="0">
                <a:solidFill>
                  <a:srgbClr val="FF0000"/>
                </a:solidFill>
              </a:rPr>
              <a:t>lost share </a:t>
            </a:r>
            <a:r>
              <a:rPr lang="en-IN" sz="2000" dirty="0" smtClean="0"/>
              <a:t>during the quarter.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1182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Telecom industry overview…..</vt:lpstr>
      <vt:lpstr>Slide 4</vt:lpstr>
      <vt:lpstr>Telecom industry overview…..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61</cp:revision>
  <dcterms:created xsi:type="dcterms:W3CDTF">2012-03-26T11:55:37Z</dcterms:created>
  <dcterms:modified xsi:type="dcterms:W3CDTF">2012-03-28T03:23:10Z</dcterms:modified>
</cp:coreProperties>
</file>